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85c22354df84f9c" /><Relationship Type="http://schemas.openxmlformats.org/officeDocument/2006/relationships/extended-properties" Target="/docProps/app.xml" Id="R0acab914e793416b" /><Relationship Type="http://schemas.openxmlformats.org/officeDocument/2006/relationships/officeDocument" Target="/ppt/presentation.xml" Id="R1f6cc9614b204c2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0fcf54e393e4c97"/>
  </p:sldMasterIdLst>
  <p:notesMasterIdLst>
    <p:notesMasterId xmlns:r="http://schemas.openxmlformats.org/officeDocument/2006/relationships" r:id="R8b14488475cd4da1"/>
  </p:notesMasterIdLst>
  <p:sldIdLst>
    <p:sldId xmlns:r="http://schemas.openxmlformats.org/officeDocument/2006/relationships" id="256" r:id="R7625578d610d43a3"/>
    <p:sldId xmlns:r="http://schemas.openxmlformats.org/officeDocument/2006/relationships" id="257" r:id="R40525a7216a64f68"/>
    <p:sldId xmlns:r="http://schemas.openxmlformats.org/officeDocument/2006/relationships" id="258" r:id="R5da15c0f6e9e4680"/>
    <p:sldId xmlns:r="http://schemas.openxmlformats.org/officeDocument/2006/relationships" id="259" r:id="Rf23fde0a79fd42f8"/>
    <p:sldId xmlns:r="http://schemas.openxmlformats.org/officeDocument/2006/relationships" id="260" r:id="R4e6d7e0ce06347b9"/>
    <p:sldId xmlns:r="http://schemas.openxmlformats.org/officeDocument/2006/relationships" id="261" r:id="R340d0cfd8b434c0f"/>
    <p:sldId xmlns:r="http://schemas.openxmlformats.org/officeDocument/2006/relationships" id="262" r:id="Rc340741e72594145"/>
    <p:sldId xmlns:r="http://schemas.openxmlformats.org/officeDocument/2006/relationships" id="263" r:id="R676c0e759255412e"/>
    <p:sldId xmlns:r="http://schemas.openxmlformats.org/officeDocument/2006/relationships" id="264" r:id="Rc64f7390f5ff4968"/>
    <p:sldId xmlns:r="http://schemas.openxmlformats.org/officeDocument/2006/relationships" id="265" r:id="R0aaf9ca705514af0"/>
    <p:sldId xmlns:r="http://schemas.openxmlformats.org/officeDocument/2006/relationships" id="266" r:id="Rdec0b9350431448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00fff88947f4150" /><Relationship Type="http://schemas.openxmlformats.org/officeDocument/2006/relationships/slideMaster" Target="/ppt/slideMasters/slideMaster1.xml" Id="Ra0fcf54e393e4c97" /><Relationship Type="http://schemas.openxmlformats.org/officeDocument/2006/relationships/notesMaster" Target="/ppt/notesMasters/notesMaster1.xml" Id="R8b14488475cd4da1" /><Relationship Type="http://schemas.openxmlformats.org/officeDocument/2006/relationships/presProps" Target="/ppt/presProps.xml" Id="Rcaa86b8a89064c69" /><Relationship Type="http://schemas.openxmlformats.org/officeDocument/2006/relationships/tableStyles" Target="/ppt/tableStyles.xml" Id="Rc89a9322f453409a" /><Relationship Type="http://schemas.openxmlformats.org/officeDocument/2006/relationships/slide" Target="/ppt/slides/slide1.xml" Id="R7625578d610d43a3" /><Relationship Type="http://schemas.openxmlformats.org/officeDocument/2006/relationships/slide" Target="/ppt/slides/slide2.xml" Id="R40525a7216a64f68" /><Relationship Type="http://schemas.openxmlformats.org/officeDocument/2006/relationships/slide" Target="/ppt/slides/slide3.xml" Id="R5da15c0f6e9e4680" /><Relationship Type="http://schemas.openxmlformats.org/officeDocument/2006/relationships/slide" Target="/ppt/slides/slide4.xml" Id="Rf23fde0a79fd42f8" /><Relationship Type="http://schemas.openxmlformats.org/officeDocument/2006/relationships/slide" Target="/ppt/slides/slide5.xml" Id="R4e6d7e0ce06347b9" /><Relationship Type="http://schemas.openxmlformats.org/officeDocument/2006/relationships/slide" Target="/ppt/slides/slide6.xml" Id="R340d0cfd8b434c0f" /><Relationship Type="http://schemas.openxmlformats.org/officeDocument/2006/relationships/slide" Target="/ppt/slides/slide7.xml" Id="Rc340741e72594145" /><Relationship Type="http://schemas.openxmlformats.org/officeDocument/2006/relationships/slide" Target="/ppt/slides/slide8.xml" Id="R676c0e759255412e" /><Relationship Type="http://schemas.openxmlformats.org/officeDocument/2006/relationships/slide" Target="/ppt/slides/slide9.xml" Id="Rc64f7390f5ff4968" /><Relationship Type="http://schemas.openxmlformats.org/officeDocument/2006/relationships/slide" Target="/ppt/slides/slide10.xml" Id="R0aaf9ca705514af0" /><Relationship Type="http://schemas.openxmlformats.org/officeDocument/2006/relationships/slide" Target="/ppt/slides/slide11.xml" Id="Rdec0b9350431448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ccb8037b767497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Urus Capital — modelo original G4">
      <a:dk1>
        <a:srgbClr val="07111F"/>
      </a:dk1>
      <a:lt1>
        <a:srgbClr val="F4F0E8"/>
      </a:lt1>
      <a:dk2>
        <a:srgbClr val="1F2A44"/>
      </a:dk2>
      <a:lt2>
        <a:srgbClr val="FFFFFF"/>
      </a:lt2>
      <a:accent1>
        <a:srgbClr val="C99D66"/>
      </a:accent1>
      <a:accent2>
        <a:srgbClr val="1F2A44"/>
      </a:accent2>
      <a:accent3>
        <a:srgbClr val="91805B"/>
      </a:accent3>
      <a:accent4>
        <a:srgbClr val="AEB7C5"/>
      </a:accent4>
      <a:accent5>
        <a:srgbClr val="293754"/>
      </a:accent5>
      <a:accent6>
        <a:srgbClr val="F4F0E8"/>
      </a:accent6>
      <a:hlink>
        <a:srgbClr val="F4F0E8"/>
      </a:hlink>
      <a:folHlink>
        <a:srgbClr val="F4F0E8"/>
      </a:folHlink>
    </a:clrScheme>
    <a:fontScheme name="">
      <a:majorFont>
        <a:latin typeface="Geist"/>
        <a:ea typeface=""/>
        <a:cs typeface=""/>
      </a:majorFont>
      <a:minorFont>
        <a:latin typeface="Geist"/>
        <a:ea typeface=""/>
        <a:cs typeface=""/>
      </a:minorFont>
    </a:fontScheme>
    <a:fmtScheme name="Urus Capital — modelo original G4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234da8c0500430e" /><Relationship Type="http://schemas.openxmlformats.org/officeDocument/2006/relationships/notesMaster" Target="/ppt/notesMasters/notesMaster1.xml" Id="R838229c45f9146d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056e3be864a4a5f" /><Relationship Type="http://schemas.openxmlformats.org/officeDocument/2006/relationships/notesMaster" Target="/ppt/notesMasters/notesMaster1.xml" Id="R99ab42e0fda44a9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627bcb179ba4b5b" /><Relationship Type="http://schemas.openxmlformats.org/officeDocument/2006/relationships/notesMaster" Target="/ppt/notesMasters/notesMaster1.xml" Id="R3276084b7175488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9142c53e58f41d4" /><Relationship Type="http://schemas.openxmlformats.org/officeDocument/2006/relationships/notesMaster" Target="/ppt/notesMasters/notesMaster1.xml" Id="Re2ee2277560f4ed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b3196b499c47af" /><Relationship Type="http://schemas.openxmlformats.org/officeDocument/2006/relationships/notesMaster" Target="/ppt/notesMasters/notesMaster1.xml" Id="R37ed5835cddd48f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7282b0d64e148d8" /><Relationship Type="http://schemas.openxmlformats.org/officeDocument/2006/relationships/notesMaster" Target="/ppt/notesMasters/notesMaster1.xml" Id="R2e26ed1eceed471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23b20b792814c56" /><Relationship Type="http://schemas.openxmlformats.org/officeDocument/2006/relationships/notesMaster" Target="/ppt/notesMasters/notesMaster1.xml" Id="Rbf7cb1ed8e0a49c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665f608928c4c32" /><Relationship Type="http://schemas.openxmlformats.org/officeDocument/2006/relationships/notesMaster" Target="/ppt/notesMasters/notesMaster1.xml" Id="R6fcfc9e492444ad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4aff40c5be047ad" /><Relationship Type="http://schemas.openxmlformats.org/officeDocument/2006/relationships/notesMaster" Target="/ppt/notesMasters/notesMaster1.xml" Id="Rb8ef6f4d532440e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1245e7957a14291" /><Relationship Type="http://schemas.openxmlformats.org/officeDocument/2006/relationships/notesMaster" Target="/ppt/notesMasters/notesMaster1.xml" Id="R8f5236541d1d4dc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ac1a627dabe4737" /><Relationship Type="http://schemas.openxmlformats.org/officeDocument/2006/relationships/notesMaster" Target="/ppt/notesMasters/notesMaster1.xml" Id="R2fac89703173441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Texto: arquivo Urus_Capital_Institucional_G4Business_v3.pptx fornecido pelo usuário. Referência visual: https://urus-capital.janjr02.chatgpt.site/ consultada em 13/10/2026. Imagens, paleta, famílias tipográficas, proporções e composição adaptadas do modelo original. A referência não é fonte de números ou afirmações comerciais desta apresentação.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Texto: arquivo Urus_Capital_Institucional_G4Business_v3.pptx fornecido pelo usuário. Referência visual: https://urus-capital.janjr02.chatgpt.site/ consultada em 13/10/2026. Imagens, paleta, famílias tipográficas, proporções e composição adaptadas do modelo original. A referência não é fonte de números ou afirmações comerciais desta apresentação.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Texto: arquivo Urus_Capital_Institucional_G4Business_v3.pptx fornecido pelo usuário. Referência visual: https://urus-capital.janjr02.chatgpt.site/ consultada em 13/10/2026. Imagens, paleta, famílias tipográficas, proporções e composição adaptadas do modelo original. A referência não é fonte de números ou afirmações comerciais desta apresentação.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Texto: arquivo Urus_Capital_Institucional_G4Business_v3.pptx fornecido pelo usuário. Referência visual: https://urus-capital.janjr02.chatgpt.site/ consultada em 13/10/2026. Imagens, paleta, famílias tipográficas, proporções e composição adaptadas do modelo original. A referência não é fonte de números ou afirmações comerciais desta apresentação.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Texto: arquivo Urus_Capital_Institucional_G4Business_v3.pptx fornecido pelo usuário. Referência visual: https://urus-capital.janjr02.chatgpt.site/ consultada em 13/10/2026. Imagens, paleta, famílias tipográficas, proporções e composição adaptadas do modelo original. A referência não é fonte de números ou afirmações comerciais desta apresentação.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Texto: arquivo Urus_Capital_Institucional_G4Business_v3.pptx fornecido pelo usuário. Referência visual: https://urus-capital.janjr02.chatgpt.site/ consultada em 13/10/2026. Imagens, paleta, famílias tipográficas, proporções e composição adaptadas do modelo original. A referência não é fonte de números ou afirmações comerciais desta apresentação.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Texto: arquivo Urus_Capital_Institucional_G4Business_v3.pptx fornecido pelo usuário. Referência visual: https://urus-capital.janjr02.chatgpt.site/ consultada em 13/10/2026. Imagens, paleta, famílias tipográficas, proporções e composição adaptadas do modelo original. A referência não é fonte de números ou afirmações comerciais desta apresentação.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Texto: arquivo Urus_Capital_Institucional_G4Business_v3.pptx fornecido pelo usuário. Referência visual: https://urus-capital.janjr02.chatgpt.site/ consultada em 13/10/2026. Imagens, paleta, famílias tipográficas, proporções e composição adaptadas do modelo original. A referência não é fonte de números ou afirmações comerciais desta apresentação.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Texto: arquivo Urus_Capital_Institucional_G4Business_v3.pptx fornecido pelo usuário. Referência visual: https://urus-capital.janjr02.chatgpt.site/ consultada em 13/10/2026. Imagens, paleta, famílias tipográficas, proporções e composição adaptadas do modelo original. A referência não é fonte de números ou afirmações comerciais desta apresentação.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Texto: arquivo Urus_Capital_Institucional_G4Business_v3.pptx fornecido pelo usuário. Referência visual: https://urus-capital.janjr02.chatgpt.site/ consultada em 13/10/2026. Imagens, paleta, famílias tipográficas, proporções e composição adaptadas do modelo original. A referência não é fonte de números ou afirmações comerciais desta apresentação.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Texto: arquivo Urus_Capital_Institucional_G4Business_v3.pptx fornecido pelo usuário. Referência visual: https://urus-capital.janjr02.chatgpt.site/ consultada em 13/10/2026. Imagens, paleta, famílias tipográficas, proporções e composição adaptadas do modelo original. A referência não é fonte de números ou afirmações comerciais desta apresentação.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b5677e1ab6431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2e2af5185546c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d91c03d5a046b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e180049e324a1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0b82c5593d466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6947b7ef76496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A90FC30-85E6-4AA0-BCFF-E35BFD0074D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3509E9A-27C6-4630-A44F-3C1EE64D52C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801C6BD-9962-432E-A309-F625995EB28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B466A3E-61B3-47F7-984A-58DC8BE115A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EC7638F-4AFA-460D-BABB-2DE3E5C4BC9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42C7AB8-912B-47BE-801D-9B57702AEC3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27D3CE4-ACBD-42F7-8ACE-0970631959B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000D62A-BF05-47DB-8C5E-82EB9FEC3AE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56AC743-0767-4208-A91F-C5D2B860436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41D664D-AF2C-43AE-ABC4-722414462D4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7f9fbe5dc7b4f97" /><Relationship Type="http://schemas.openxmlformats.org/officeDocument/2006/relationships/slideLayout" Target="/ppt/slideLayouts/slideLayout1.xml" Id="R5d9e9d374ac64679" /><Relationship Type="http://schemas.openxmlformats.org/officeDocument/2006/relationships/slideLayout" Target="/ppt/slideLayouts/slideLayout2.xml" Id="R2ef47bca6ff94432" /><Relationship Type="http://schemas.openxmlformats.org/officeDocument/2006/relationships/slideLayout" Target="/ppt/slideLayouts/slideLayout3.xml" Id="R330241bd484240d2" /><Relationship Type="http://schemas.openxmlformats.org/officeDocument/2006/relationships/slideLayout" Target="/ppt/slideLayouts/slideLayout4.xml" Id="R38511249dc8a42c8" /><Relationship Type="http://schemas.openxmlformats.org/officeDocument/2006/relationships/slideLayout" Target="/ppt/slideLayouts/slideLayout5.xml" Id="R57ded80080324566" /><Relationship Type="http://schemas.openxmlformats.org/officeDocument/2006/relationships/slideLayout" Target="/ppt/slideLayouts/slideLayout6.xml" Id="R62416f791ca04f2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d9e9d374ac64679"/>
    <p:sldLayoutId xmlns:r="http://schemas.openxmlformats.org/officeDocument/2006/relationships" id="2147483650" r:id="R2ef47bca6ff94432"/>
    <p:sldLayoutId xmlns:r="http://schemas.openxmlformats.org/officeDocument/2006/relationships" id="2147483651" r:id="R330241bd484240d2"/>
    <p:sldLayoutId xmlns:r="http://schemas.openxmlformats.org/officeDocument/2006/relationships" id="2147483652" r:id="R38511249dc8a42c8"/>
    <p:sldLayoutId xmlns:r="http://schemas.openxmlformats.org/officeDocument/2006/relationships" id="2147483653" r:id="R57ded80080324566"/>
    <p:sldLayoutId xmlns:r="http://schemas.openxmlformats.org/officeDocument/2006/relationships" id="2147483654" r:id="R62416f791ca04f2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Urus Capital — modelo original G4">
      <a:dk1>
        <a:srgbClr val="07111F"/>
      </a:dk1>
      <a:lt1>
        <a:srgbClr val="F4F0E8"/>
      </a:lt1>
      <a:dk2>
        <a:srgbClr val="1F2A44"/>
      </a:dk2>
      <a:lt2>
        <a:srgbClr val="FFFFFF"/>
      </a:lt2>
      <a:accent1>
        <a:srgbClr val="C99D66"/>
      </a:accent1>
      <a:accent2>
        <a:srgbClr val="1F2A44"/>
      </a:accent2>
      <a:accent3>
        <a:srgbClr val="91805B"/>
      </a:accent3>
      <a:accent4>
        <a:srgbClr val="AEB7C5"/>
      </a:accent4>
      <a:accent5>
        <a:srgbClr val="293754"/>
      </a:accent5>
      <a:accent6>
        <a:srgbClr val="F4F0E8"/>
      </a:accent6>
      <a:hlink>
        <a:srgbClr val="F4F0E8"/>
      </a:hlink>
      <a:folHlink>
        <a:srgbClr val="F4F0E8"/>
      </a:folHlink>
    </a:clrScheme>
    <a:fontScheme name="">
      <a:majorFont>
        <a:latin typeface="Geist"/>
        <a:ea typeface=""/>
        <a:cs typeface=""/>
      </a:majorFont>
      <a:minorFont>
        <a:latin typeface="Geist"/>
        <a:ea typeface=""/>
        <a:cs typeface=""/>
      </a:minorFont>
    </a:fontScheme>
    <a:fmtScheme name="Urus Capital — modelo original G4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02734d885245d3" /><Relationship Type="http://schemas.openxmlformats.org/officeDocument/2006/relationships/image" Target="/ppt/media/image.png" Id="R6e0ca4956f1f4757" /><Relationship Type="http://schemas.openxmlformats.org/officeDocument/2006/relationships/image" Target="/ppt/media/image2.png" Id="R1b35ed6e02a448b5" /><Relationship Type="http://schemas.openxmlformats.org/officeDocument/2006/relationships/image" Target="/ppt/media/image3.png" Id="Rad346becf0a24f38" /><Relationship Type="http://schemas.openxmlformats.org/officeDocument/2006/relationships/notesSlide" Target="/ppt/notesSlides/notesSlide1.xml" Id="R874817cc0cc5459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e42fcd6420a48c8" /><Relationship Type="http://schemas.openxmlformats.org/officeDocument/2006/relationships/image" Target="/ppt/media/image4.png" Id="R8c39b4fc6d8f4a38" /><Relationship Type="http://schemas.openxmlformats.org/officeDocument/2006/relationships/image" Target="/ppt/media/image5.png" Id="Re6cbb59da62d4ba2" /><Relationship Type="http://schemas.openxmlformats.org/officeDocument/2006/relationships/notesSlide" Target="/ppt/notesSlides/notesSlide2.xml" Id="R3a9eef404e324b5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30dc9cf8bf4f15" /><Relationship Type="http://schemas.openxmlformats.org/officeDocument/2006/relationships/image" Target="/ppt/media/image6.png" Id="R9d249c890d904c6b" /><Relationship Type="http://schemas.openxmlformats.org/officeDocument/2006/relationships/image" Target="/ppt/media/image7.png" Id="Raf3f2be4dad141af" /><Relationship Type="http://schemas.openxmlformats.org/officeDocument/2006/relationships/notesSlide" Target="/ppt/notesSlides/notesSlide3.xml" Id="R85cbf50f8b13416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25503e9704423c" /><Relationship Type="http://schemas.openxmlformats.org/officeDocument/2006/relationships/image" Target="/ppt/media/image8.png" Id="R91396faa9f6d44a2" /><Relationship Type="http://schemas.openxmlformats.org/officeDocument/2006/relationships/image" Target="/ppt/media/image9.png" Id="Rb4a5f67729e64705" /><Relationship Type="http://schemas.openxmlformats.org/officeDocument/2006/relationships/notesSlide" Target="/ppt/notesSlides/notesSlide4.xml" Id="Rb38ffb036907421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040695c2ca42fb" /><Relationship Type="http://schemas.openxmlformats.org/officeDocument/2006/relationships/image" Target="/ppt/media/image10.png" Id="R5e84e1367f8f4f6f" /><Relationship Type="http://schemas.openxmlformats.org/officeDocument/2006/relationships/image" Target="/ppt/media/image11.png" Id="R34abe28bb9a442f3" /><Relationship Type="http://schemas.openxmlformats.org/officeDocument/2006/relationships/notesSlide" Target="/ppt/notesSlides/notesSlide5.xml" Id="R3c3db930e65548f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6a55b621684f7a" /><Relationship Type="http://schemas.openxmlformats.org/officeDocument/2006/relationships/image" Target="/ppt/media/image12.png" Id="R8b8bac35f4b64b41" /><Relationship Type="http://schemas.openxmlformats.org/officeDocument/2006/relationships/image" Target="/ppt/media/image13.png" Id="R65723f5a404142cf" /><Relationship Type="http://schemas.openxmlformats.org/officeDocument/2006/relationships/notesSlide" Target="/ppt/notesSlides/notesSlide6.xml" Id="R8319f606123a4df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fdd054ac174197" /><Relationship Type="http://schemas.openxmlformats.org/officeDocument/2006/relationships/image" Target="/ppt/media/image14.png" Id="Rbf49bcbf9b3d41bf" /><Relationship Type="http://schemas.openxmlformats.org/officeDocument/2006/relationships/image" Target="/ppt/media/image15.png" Id="Re8c42697628c459b" /><Relationship Type="http://schemas.openxmlformats.org/officeDocument/2006/relationships/notesSlide" Target="/ppt/notesSlides/notesSlide7.xml" Id="R533f4ac2183c41c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048f0997e54b2d" /><Relationship Type="http://schemas.openxmlformats.org/officeDocument/2006/relationships/image" Target="/ppt/media/image16.png" Id="Rbb1deba5e02346b1" /><Relationship Type="http://schemas.openxmlformats.org/officeDocument/2006/relationships/image" Target="/ppt/media/image17.png" Id="R4d63950ef5e74311" /><Relationship Type="http://schemas.openxmlformats.org/officeDocument/2006/relationships/notesSlide" Target="/ppt/notesSlides/notesSlide8.xml" Id="Re163f647c38c4e2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a4621b2fbd4834" /><Relationship Type="http://schemas.openxmlformats.org/officeDocument/2006/relationships/image" Target="/ppt/media/image18.png" Id="Rb6dfbe152fa84082" /><Relationship Type="http://schemas.openxmlformats.org/officeDocument/2006/relationships/image" Target="/ppt/media/image19.png" Id="R3a763bb9ff52455b" /><Relationship Type="http://schemas.openxmlformats.org/officeDocument/2006/relationships/notesSlide" Target="/ppt/notesSlides/notesSlide9.xml" Id="R1adf2b8e5924477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d1d0cad7b94650" /><Relationship Type="http://schemas.openxmlformats.org/officeDocument/2006/relationships/image" Target="/ppt/media/image20.png" Id="R1e2a159e0e084787" /><Relationship Type="http://schemas.openxmlformats.org/officeDocument/2006/relationships/image" Target="/ppt/media/image21.png" Id="R2a8fb5d4c7924f68" /><Relationship Type="http://schemas.openxmlformats.org/officeDocument/2006/relationships/notesSlide" Target="/ppt/notesSlides/notesSlide10.xml" Id="R9795d9a10c44448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99a3cb7aba4a83" /><Relationship Type="http://schemas.openxmlformats.org/officeDocument/2006/relationships/image" Target="/ppt/media/image22.png" Id="Rab1d05de029e4580" /><Relationship Type="http://schemas.openxmlformats.org/officeDocument/2006/relationships/image" Target="/ppt/media/image23.png" Id="R8e3480e0ba9e4f63" /><Relationship Type="http://schemas.openxmlformats.org/officeDocument/2006/relationships/image" Target="/ppt/media/image24.png" Id="Re67ac01c157d4c3a" /><Relationship Type="http://schemas.openxmlformats.org/officeDocument/2006/relationships/hyperlink" Target="tel:+551131641239" TargetMode="External" Id="R9f5050c8f84143c3" /><Relationship Type="http://schemas.openxmlformats.org/officeDocument/2006/relationships/hyperlink" Target="mailto:adm@uruscapital.com.br" TargetMode="External" Id="R9f7bf151bd084215" /><Relationship Type="http://schemas.openxmlformats.org/officeDocument/2006/relationships/hyperlink" Target="https://uruscapital.com.br/" TargetMode="External" Id="Rb2bf73f9a2a74114" /><Relationship Type="http://schemas.openxmlformats.org/officeDocument/2006/relationships/notesSlide" Target="/ppt/notesSlides/notesSlide11.xml" Id="R84c5d5d855514beb" /></Relationships>
</file>

<file path=ppt/slides/slide1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B1729"/>
            </a:gs>
            <a:gs pos="48000">
              <a:srgbClr val="07111F"/>
            </a:gs>
            <a:gs pos="100000">
              <a:srgbClr val="030A13"/>
            </a:gs>
          </a:gsLst>
          <a:lin ang="252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mplate-panel-1">
            <a:extLst xmlns:a="http://schemas.openxmlformats.org/drawingml/2006/main">
              <a:ext uri="{FF2B5EF4-FFF2-40B4-BE49-F238E27FC236}">
                <a16:creationId xmlns:a16="http://schemas.microsoft.com/office/drawing/2014/main" id="{4FA2D18F-5D39-4FC9-8941-828F14A77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293754">
                  <a:alpha val="80000"/>
                </a:srgbClr>
              </a:gs>
              <a:gs pos="38000">
                <a:srgbClr val="293754">
                  <a:alpha val="0"/>
                </a:srgbClr>
              </a:gs>
              <a:gs pos="100000">
                <a:srgbClr val="293754">
                  <a:alpha val="0"/>
                </a:srgbClr>
              </a:gs>
            </a:gsLst>
            <a:path path="shape">
              <a:fillToRect l="14000" t="82000" r="86000" b="18000"/>
            </a:path>
          </a:gradFill>
          <a:ln xmlns:a="http://schemas.openxmlformats.org/drawingml/2006/main" w="0">
            <a:noFill/>
          </a:ln>
        </p:spPr>
      </p:sp>
      <p:sp>
        <p:nvSpPr>
          <p:cNvPr id="2" name="template-panel-2">
            <a:extLst xmlns:a="http://schemas.openxmlformats.org/drawingml/2006/main">
              <a:ext uri="{FF2B5EF4-FFF2-40B4-BE49-F238E27FC236}">
                <a16:creationId xmlns:a16="http://schemas.microsoft.com/office/drawing/2014/main" id="{26AC0709-E675-4A4F-BE7C-26B7B6BFC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C99D66">
                  <a:alpha val="9000"/>
                </a:srgbClr>
              </a:gs>
              <a:gs pos="28000">
                <a:srgbClr val="C99D66">
                  <a:alpha val="0"/>
                </a:srgbClr>
              </a:gs>
              <a:gs pos="100000">
                <a:srgbClr val="C99D66">
                  <a:alpha val="0"/>
                </a:srgbClr>
              </a:gs>
            </a:gsLst>
            <a:path path="shape">
              <a:fillToRect l="74000" t="18000" r="26000" b="82000"/>
            </a:path>
          </a:gra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3BDCDD-B666-4C95-B8C6-47BDBA4506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0ca4956f1f4757">
            <a:alphaModFix amt="28000"/>
          </a:blip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template-panel-3">
            <a:extLst xmlns:a="http://schemas.openxmlformats.org/drawingml/2006/main">
              <a:ext uri="{FF2B5EF4-FFF2-40B4-BE49-F238E27FC236}">
                <a16:creationId xmlns:a16="http://schemas.microsoft.com/office/drawing/2014/main" id="{5F07DC8E-1966-4FDA-9D98-E7F74390A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11F">
                  <a:alpha val="3360"/>
                </a:srgbClr>
              </a:gs>
              <a:gs pos="100000">
                <a:srgbClr val="07111F">
                  <a:alpha val="1624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4C0E1D-CA92-4DC9-8CBA-6FEEA73B6B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35ed6e02a448b5">
            <a:alphaModFix amt="76000"/>
          </a:blip>
          <a:srcRect xmlns:a="http://schemas.openxmlformats.org/drawingml/2006/main" l="20985" t="0" r="2098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20640" y="0"/>
            <a:ext cx="7071360" cy="6858000"/>
          </a:xfrm>
          <a:prstGeom xmlns:a="http://schemas.openxmlformats.org/drawingml/2006/main" prst="rect">
            <a:avLst/>
          </a:prstGeom>
        </p:spPr>
      </p:pic>
      <p:sp>
        <p:nvSpPr>
          <p:cNvPr id="6" name="template-panel-4">
            <a:extLst xmlns:a="http://schemas.openxmlformats.org/drawingml/2006/main">
              <a:ext uri="{FF2B5EF4-FFF2-40B4-BE49-F238E27FC236}">
                <a16:creationId xmlns:a16="http://schemas.microsoft.com/office/drawing/2014/main" id="{BA183BA8-066C-4E4C-ACC1-E781BF88D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0640" y="0"/>
            <a:ext cx="707136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11F"/>
              </a:gs>
              <a:gs pos="45000">
                <a:srgbClr val="07111F">
                  <a:alpha val="0"/>
                </a:srgbClr>
              </a:gs>
              <a:gs pos="100000">
                <a:srgbClr val="07111F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sp>
        <p:nvSpPr>
          <p:cNvPr id="7" name="template-panel-5">
            <a:extLst xmlns:a="http://schemas.openxmlformats.org/drawingml/2006/main">
              <a:ext uri="{FF2B5EF4-FFF2-40B4-BE49-F238E27FC236}">
                <a16:creationId xmlns:a16="http://schemas.microsoft.com/office/drawing/2014/main" id="{05A80726-3926-49A2-9DBD-CB6C800AF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0640" y="0"/>
            <a:ext cx="707136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11F">
                  <a:alpha val="45000"/>
                </a:srgbClr>
              </a:gs>
              <a:gs pos="45000">
                <a:srgbClr val="07111F">
                  <a:alpha val="0"/>
                </a:srgbClr>
              </a:gs>
              <a:gs pos="100000">
                <a:srgbClr val="07111F">
                  <a:alpha val="0"/>
                </a:srgbClr>
              </a:gs>
            </a:gsLst>
            <a:lin ang="16200000"/>
          </a:gradFill>
          <a:ln xmlns:a="http://schemas.openxmlformats.org/drawingml/2006/main" w="0">
            <a:noFill/>
          </a:ln>
        </p:spPr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83290E-998B-4530-A211-04C7619FF5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346becf0a24f3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1520" y="2028825"/>
            <a:ext cx="6096000" cy="267629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839656"/>
      </p:ext>
    </p:extLst>
  </p:cSld>
</p:sld>
</file>

<file path=ppt/slides/slide2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B1729"/>
            </a:gs>
            <a:gs pos="48000">
              <a:srgbClr val="07111F"/>
            </a:gs>
            <a:gs pos="100000">
              <a:srgbClr val="030A13"/>
            </a:gs>
          </a:gsLst>
          <a:lin ang="252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template-panel-27">
            <a:extLst xmlns:a="http://schemas.openxmlformats.org/drawingml/2006/main">
              <a:ext uri="{FF2B5EF4-FFF2-40B4-BE49-F238E27FC236}">
                <a16:creationId xmlns:a16="http://schemas.microsoft.com/office/drawing/2014/main" id="{BA2E98DB-BD18-4847-9EE3-46B56B76E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293754">
                  <a:alpha val="80000"/>
                </a:srgbClr>
              </a:gs>
              <a:gs pos="38000">
                <a:srgbClr val="293754">
                  <a:alpha val="0"/>
                </a:srgbClr>
              </a:gs>
              <a:gs pos="100000">
                <a:srgbClr val="293754">
                  <a:alpha val="0"/>
                </a:srgbClr>
              </a:gs>
            </a:gsLst>
            <a:path path="shape">
              <a:fillToRect l="14000" t="82000" r="86000" b="18000"/>
            </a:path>
          </a:gradFill>
          <a:ln xmlns:a="http://schemas.openxmlformats.org/drawingml/2006/main" w="0">
            <a:noFill/>
          </a:ln>
        </p:spPr>
      </p:sp>
      <p:sp>
        <p:nvSpPr>
          <p:cNvPr id="2" name="template-panel-28">
            <a:extLst xmlns:a="http://schemas.openxmlformats.org/drawingml/2006/main">
              <a:ext uri="{FF2B5EF4-FFF2-40B4-BE49-F238E27FC236}">
                <a16:creationId xmlns:a16="http://schemas.microsoft.com/office/drawing/2014/main" id="{BA94F6B1-CE31-4694-B071-C33D7362E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C99D66">
                  <a:alpha val="9000"/>
                </a:srgbClr>
              </a:gs>
              <a:gs pos="28000">
                <a:srgbClr val="C99D66">
                  <a:alpha val="0"/>
                </a:srgbClr>
              </a:gs>
              <a:gs pos="100000">
                <a:srgbClr val="C99D66">
                  <a:alpha val="0"/>
                </a:srgbClr>
              </a:gs>
            </a:gsLst>
            <a:path path="shape">
              <a:fillToRect l="74000" t="18000" r="26000" b="82000"/>
            </a:path>
          </a:gra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74C7E4-D9A8-45CE-85A3-7E726A5408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39b4fc6d8f4a38">
            <a:alphaModFix amt="28000"/>
          </a:blip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template-panel-29">
            <a:extLst xmlns:a="http://schemas.openxmlformats.org/drawingml/2006/main">
              <a:ext uri="{FF2B5EF4-FFF2-40B4-BE49-F238E27FC236}">
                <a16:creationId xmlns:a16="http://schemas.microsoft.com/office/drawing/2014/main" id="{C1135FBC-6DDD-4C18-9116-08D52073B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11F">
                  <a:alpha val="3360"/>
                </a:srgbClr>
              </a:gs>
              <a:gs pos="100000">
                <a:srgbClr val="07111F">
                  <a:alpha val="1624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F53AF7-90BC-4368-B5D2-AE51EE75B4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cbb59da62d4ba2">
            <a:alphaModFix amt="82000"/>
          </a:blip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58400" y="243840"/>
            <a:ext cx="1402080" cy="615547"/>
          </a:xfrm>
          <a:prstGeom xmlns:a="http://schemas.openxmlformats.org/drawingml/2006/main" prst="rect">
            <a:avLst/>
          </a:prstGeom>
        </p:spPr>
      </p:pic>
      <p:sp>
        <p:nvSpPr>
          <p:cNvPr id="6" name="copy-30">
            <a:extLst xmlns:a="http://schemas.openxmlformats.org/drawingml/2006/main">
              <a:ext uri="{FF2B5EF4-FFF2-40B4-BE49-F238E27FC236}">
                <a16:creationId xmlns:a16="http://schemas.microsoft.com/office/drawing/2014/main" id="{200FC8D5-47D4-41F2-BB68-D8EC9167F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23838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02</a:t>
            </a:r>
          </a:p>
        </p:txBody>
      </p:sp>
      <p:sp>
        <p:nvSpPr>
          <p:cNvPr id="7" name="template-panel-31">
            <a:extLst xmlns:a="http://schemas.openxmlformats.org/drawingml/2006/main">
              <a:ext uri="{FF2B5EF4-FFF2-40B4-BE49-F238E27FC236}">
                <a16:creationId xmlns:a16="http://schemas.microsoft.com/office/drawing/2014/main" id="{74075BFD-1945-41E9-84A6-A464A4F42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" y="319088"/>
            <a:ext cx="609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>
              <a:alpha val="46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copy-32">
            <a:extLst xmlns:a="http://schemas.openxmlformats.org/drawingml/2006/main">
              <a:ext uri="{FF2B5EF4-FFF2-40B4-BE49-F238E27FC236}">
                <a16:creationId xmlns:a16="http://schemas.microsoft.com/office/drawing/2014/main" id="{6CF0FED4-B226-43B9-AEE3-76B184053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3555" y="223838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defRPr>
            </a:pPr>
            <a:r>
              <a: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rPr>
              <a:t>NOSSA ATUAÇÃO</a:t>
            </a:r>
          </a:p>
        </p:txBody>
      </p:sp>
      <p:sp>
        <p:nvSpPr>
          <p:cNvPr id="9" name="template-panel-33">
            <a:extLst xmlns:a="http://schemas.openxmlformats.org/drawingml/2006/main">
              <a:ext uri="{FF2B5EF4-FFF2-40B4-BE49-F238E27FC236}">
                <a16:creationId xmlns:a16="http://schemas.microsoft.com/office/drawing/2014/main" id="{BA6A5BE3-3500-4A6F-84A4-AF46EEEA9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6248400"/>
            <a:ext cx="28384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>
              <a:alpha val="78000"/>
            </a:srgbClr>
          </a:solidFill>
          <a:ln xmlns:a="http://schemas.openxmlformats.org/drawingml/2006/main" w="9525">
            <a:solidFill>
              <a:srgbClr val="C99D66">
                <a:alpha val="20000"/>
              </a:srgbClr>
            </a:solidFill>
          </a:ln>
        </p:spPr>
      </p:sp>
      <p:sp>
        <p:nvSpPr>
          <p:cNvPr id="10" name="copy-34">
            <a:extLst xmlns:a="http://schemas.openxmlformats.org/drawingml/2006/main">
              <a:ext uri="{FF2B5EF4-FFF2-40B4-BE49-F238E27FC236}">
                <a16:creationId xmlns:a16="http://schemas.microsoft.com/office/drawing/2014/main" id="{530659D9-731E-4E84-8BB5-DB06B3D0C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‹</a:t>
            </a:r>
          </a:p>
        </p:txBody>
      </p:sp>
      <p:sp>
        <p:nvSpPr>
          <p:cNvPr id="11" name="copy-35">
            <a:extLst xmlns:a="http://schemas.openxmlformats.org/drawingml/2006/main">
              <a:ext uri="{FF2B5EF4-FFF2-40B4-BE49-F238E27FC236}">
                <a16:creationId xmlns:a16="http://schemas.microsoft.com/office/drawing/2014/main" id="{FBF4D037-F034-48EB-B5FB-B3F1B1FAF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6419850"/>
            <a:ext cx="6667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pPr>
            <a:r>
              <a: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rPr>
              <a:t>02 / 11</a:t>
            </a:r>
          </a:p>
        </p:txBody>
      </p:sp>
      <p:sp>
        <p:nvSpPr>
          <p:cNvPr id="12" name="template-panel-36">
            <a:extLst xmlns:a="http://schemas.openxmlformats.org/drawingml/2006/main">
              <a:ext uri="{FF2B5EF4-FFF2-40B4-BE49-F238E27FC236}">
                <a16:creationId xmlns:a16="http://schemas.microsoft.com/office/drawing/2014/main" id="{416FFE9A-3633-4123-9054-DAD033C39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1276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8">
              <a:alpha val="18000"/>
            </a:srgbClr>
          </a:solidFill>
          <a:ln xmlns:a="http://schemas.openxmlformats.org/drawingml/2006/main" w="0">
            <a:noFill/>
          </a:ln>
        </p:spPr>
      </p:sp>
      <p:sp>
        <p:nvSpPr>
          <p:cNvPr id="13" name="template-panel-37">
            <a:extLst xmlns:a="http://schemas.openxmlformats.org/drawingml/2006/main">
              <a:ext uri="{FF2B5EF4-FFF2-40B4-BE49-F238E27FC236}">
                <a16:creationId xmlns:a16="http://schemas.microsoft.com/office/drawing/2014/main" id="{C25CE7C1-8E67-4661-8557-EA6BCD6D9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232064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/>
          </a:solidFill>
          <a:ln xmlns:a="http://schemas.openxmlformats.org/drawingml/2006/main" w="0">
            <a:noFill/>
          </a:ln>
        </p:spPr>
      </p:sp>
      <p:sp>
        <p:nvSpPr>
          <p:cNvPr id="14" name="copy-38">
            <a:extLst xmlns:a="http://schemas.openxmlformats.org/drawingml/2006/main">
              <a:ext uri="{FF2B5EF4-FFF2-40B4-BE49-F238E27FC236}">
                <a16:creationId xmlns:a16="http://schemas.microsoft.com/office/drawing/2014/main" id="{29171FFE-BBF5-4736-9D59-D81A4EF03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75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›</a:t>
            </a:r>
          </a:p>
        </p:txBody>
      </p:sp>
      <p:sp>
        <p:nvSpPr>
          <p:cNvPr id="15" name="title-3">
            <a:extLst xmlns:a="http://schemas.openxmlformats.org/drawingml/2006/main">
              <a:ext uri="{FF2B5EF4-FFF2-40B4-BE49-F238E27FC236}">
                <a16:creationId xmlns:a16="http://schemas.microsoft.com/office/drawing/2014/main" id="{5797F9FF-FB50-405C-A31B-825BA694C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04875"/>
            <a:ext cx="1047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2000"/>
              </a:lnSpc>
              <a:buNone/>
              <a:def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Três verticais</a:t>
            </a:r>
          </a:p>
        </p:txBody>
      </p:sp>
      <p:sp>
        <p:nvSpPr>
          <p:cNvPr id="16" name="copy-39">
            <a:extLst xmlns:a="http://schemas.openxmlformats.org/drawingml/2006/main">
              <a:ext uri="{FF2B5EF4-FFF2-40B4-BE49-F238E27FC236}">
                <a16:creationId xmlns:a16="http://schemas.microsoft.com/office/drawing/2014/main" id="{A8573C70-2407-4291-8D0D-372F6D7A4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88186"/>
            <a:ext cx="1047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2000"/>
              </a:lnSpc>
              <a:buNone/>
              <a:def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Uma visão integrada</a:t>
            </a:r>
          </a:p>
        </p:txBody>
      </p:sp>
      <p:sp>
        <p:nvSpPr>
          <p:cNvPr id="21" name="template-panel-44">
            <a:extLst xmlns:a="http://schemas.openxmlformats.org/drawingml/2006/main">
              <a:ext uri="{FF2B5EF4-FFF2-40B4-BE49-F238E27FC236}">
                <a16:creationId xmlns:a16="http://schemas.microsoft.com/office/drawing/2014/main" id="{B36ED51F-4CFC-407A-95FB-3F2F757B1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876550"/>
            <a:ext cx="3383280" cy="295275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C99D66">
                  <a:alpha val="7000"/>
                </a:srgbClr>
              </a:gs>
              <a:gs pos="100000">
                <a:srgbClr val="1F2A44">
                  <a:alpha val="38000"/>
                </a:srgbClr>
              </a:gs>
            </a:gsLst>
            <a:lin ang="2100000"/>
          </a:gradFill>
          <a:ln xmlns:a="http://schemas.openxmlformats.org/drawingml/2006/main" w="9525">
            <a:solidFill>
              <a:srgbClr val="C99D66">
                <a:alpha val="35000"/>
              </a:srgbClr>
            </a:solidFill>
          </a:ln>
        </p:spPr>
      </p:sp>
      <p:sp>
        <p:nvSpPr>
          <p:cNvPr id="22" name="copy-45">
            <a:extLst xmlns:a="http://schemas.openxmlformats.org/drawingml/2006/main">
              <a:ext uri="{FF2B5EF4-FFF2-40B4-BE49-F238E27FC236}">
                <a16:creationId xmlns:a16="http://schemas.microsoft.com/office/drawing/2014/main" id="{FA705C62-691E-4AAE-8EF0-0B9BFECC0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" y="3057525"/>
            <a:ext cx="2809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01</a:t>
            </a:r>
          </a:p>
        </p:txBody>
      </p:sp>
      <p:sp>
        <p:nvSpPr>
          <p:cNvPr id="23" name="copy-46">
            <a:extLst xmlns:a="http://schemas.openxmlformats.org/drawingml/2006/main">
              <a:ext uri="{FF2B5EF4-FFF2-40B4-BE49-F238E27FC236}">
                <a16:creationId xmlns:a16="http://schemas.microsoft.com/office/drawing/2014/main" id="{362C4F3E-A7EB-430C-A2C3-1AEA06F57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" y="3419475"/>
            <a:ext cx="2905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 spc="-90">
                <a:solidFill>
                  <a:srgbClr val="C99D66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2775" b="0" spc="-90">
                <a:solidFill>
                  <a:srgbClr val="C99D66"/>
                </a:solidFill>
                <a:latin typeface="Geist"/>
                <a:ea typeface="Geist"/>
                <a:cs typeface="Geist"/>
              </a:defRPr>
            </a:pPr>
            <a:r>
              <a:rPr sz="2775" b="0" spc="-90">
                <a:solidFill>
                  <a:srgbClr val="C99D66"/>
                </a:solidFill>
                <a:latin typeface="Geist"/>
                <a:ea typeface="Geist"/>
                <a:cs typeface="Geist"/>
              </a:rPr>
              <a:t>Crédito</a:t>
            </a:r>
          </a:p>
        </p:txBody>
      </p:sp>
      <p:sp>
        <p:nvSpPr>
          <p:cNvPr id="24" name="copy-47">
            <a:extLst xmlns:a="http://schemas.openxmlformats.org/drawingml/2006/main">
              <a:ext uri="{FF2B5EF4-FFF2-40B4-BE49-F238E27FC236}">
                <a16:creationId xmlns:a16="http://schemas.microsoft.com/office/drawing/2014/main" id="{5511A60D-7A08-44A8-A7EC-FF5379D18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" y="4114800"/>
            <a:ext cx="2905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4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14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140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Liquidez e financiamento.</a:t>
            </a:r>
          </a:p>
        </p:txBody>
      </p:sp>
      <p:sp>
        <p:nvSpPr>
          <p:cNvPr id="25" name="copy-48">
            <a:extLst xmlns:a="http://schemas.openxmlformats.org/drawingml/2006/main">
              <a:ext uri="{FF2B5EF4-FFF2-40B4-BE49-F238E27FC236}">
                <a16:creationId xmlns:a16="http://schemas.microsoft.com/office/drawing/2014/main" id="{89FB0E90-2C99-4193-97FA-72CE9F79A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" y="4791075"/>
            <a:ext cx="290512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13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313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313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Empresarial</a:t>
            </a:r>
          </a:p>
          <a:p xmlns:a="http://schemas.openxmlformats.org/drawingml/2006/main">
            <a:pPr>
              <a:lnSpc>
                <a:spcPct val="140000"/>
              </a:lnSpc>
              <a:buNone/>
              <a:defRPr sz="1313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313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Judicial</a:t>
            </a:r>
          </a:p>
          <a:p xmlns:a="http://schemas.openxmlformats.org/drawingml/2006/main">
            <a:pPr>
              <a:lnSpc>
                <a:spcPct val="140000"/>
              </a:lnSpc>
              <a:buNone/>
              <a:defRPr sz="1313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313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Pessoa Física</a:t>
            </a:r>
          </a:p>
        </p:txBody>
      </p:sp>
      <p:sp>
        <p:nvSpPr>
          <p:cNvPr id="26" name="template-panel-49">
            <a:extLst xmlns:a="http://schemas.openxmlformats.org/drawingml/2006/main">
              <a:ext uri="{FF2B5EF4-FFF2-40B4-BE49-F238E27FC236}">
                <a16:creationId xmlns:a16="http://schemas.microsoft.com/office/drawing/2014/main" id="{37B4BF6F-0CC5-49F6-806A-D75300993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4360" y="2876550"/>
            <a:ext cx="3383280" cy="295275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C99D66">
                  <a:alpha val="7000"/>
                </a:srgbClr>
              </a:gs>
              <a:gs pos="100000">
                <a:srgbClr val="1F2A44">
                  <a:alpha val="38000"/>
                </a:srgbClr>
              </a:gs>
            </a:gsLst>
            <a:lin ang="2100000"/>
          </a:gradFill>
          <a:ln xmlns:a="http://schemas.openxmlformats.org/drawingml/2006/main" w="9525">
            <a:solidFill>
              <a:srgbClr val="C99D66">
                <a:alpha val="35000"/>
              </a:srgbClr>
            </a:solidFill>
          </a:ln>
        </p:spPr>
      </p:sp>
      <p:sp>
        <p:nvSpPr>
          <p:cNvPr id="27" name="copy-50">
            <a:extLst xmlns:a="http://schemas.openxmlformats.org/drawingml/2006/main">
              <a:ext uri="{FF2B5EF4-FFF2-40B4-BE49-F238E27FC236}">
                <a16:creationId xmlns:a16="http://schemas.microsoft.com/office/drawing/2014/main" id="{8C9D7BF3-31C4-4ED9-BBC0-6980D496D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2010" y="3057525"/>
            <a:ext cx="2809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02</a:t>
            </a:r>
          </a:p>
        </p:txBody>
      </p:sp>
      <p:sp>
        <p:nvSpPr>
          <p:cNvPr id="28" name="copy-51">
            <a:extLst xmlns:a="http://schemas.openxmlformats.org/drawingml/2006/main">
              <a:ext uri="{FF2B5EF4-FFF2-40B4-BE49-F238E27FC236}">
                <a16:creationId xmlns:a16="http://schemas.microsoft.com/office/drawing/2014/main" id="{7E41B1F8-954D-42B2-9810-C207E4668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2010" y="3419475"/>
            <a:ext cx="2905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 spc="-90">
                <a:solidFill>
                  <a:srgbClr val="C99D66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2775" b="0" spc="-90">
                <a:solidFill>
                  <a:srgbClr val="C99D66"/>
                </a:solidFill>
                <a:latin typeface="Geist"/>
                <a:ea typeface="Geist"/>
                <a:cs typeface="Geist"/>
              </a:defRPr>
            </a:pPr>
            <a:r>
              <a:rPr sz="2775" b="0" spc="-90">
                <a:solidFill>
                  <a:srgbClr val="C99D66"/>
                </a:solidFill>
                <a:latin typeface="Geist"/>
                <a:ea typeface="Geist"/>
                <a:cs typeface="Geist"/>
              </a:rPr>
              <a:t>Investimentos</a:t>
            </a:r>
          </a:p>
        </p:txBody>
      </p:sp>
      <p:sp>
        <p:nvSpPr>
          <p:cNvPr id="29" name="copy-52">
            <a:extLst xmlns:a="http://schemas.openxmlformats.org/drawingml/2006/main">
              <a:ext uri="{FF2B5EF4-FFF2-40B4-BE49-F238E27FC236}">
                <a16:creationId xmlns:a16="http://schemas.microsoft.com/office/drawing/2014/main" id="{00A6C85B-3B03-4366-9F82-A2E97E1D8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2010" y="4114800"/>
            <a:ext cx="2905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4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14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140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Aquisição de ativos e patrimônio.</a:t>
            </a:r>
          </a:p>
        </p:txBody>
      </p:sp>
      <p:sp>
        <p:nvSpPr>
          <p:cNvPr id="30" name="copy-53">
            <a:extLst xmlns:a="http://schemas.openxmlformats.org/drawingml/2006/main">
              <a:ext uri="{FF2B5EF4-FFF2-40B4-BE49-F238E27FC236}">
                <a16:creationId xmlns:a16="http://schemas.microsoft.com/office/drawing/2014/main" id="{8B9923EB-64DF-45EB-B65F-79614209F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2010" y="4791075"/>
            <a:ext cx="290512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13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313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313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Consórcio</a:t>
            </a:r>
          </a:p>
          <a:p xmlns:a="http://schemas.openxmlformats.org/drawingml/2006/main">
            <a:pPr>
              <a:lnSpc>
                <a:spcPct val="140000"/>
              </a:lnSpc>
              <a:buNone/>
              <a:defRPr sz="1313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313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Real Estate</a:t>
            </a:r>
          </a:p>
        </p:txBody>
      </p:sp>
      <p:sp>
        <p:nvSpPr>
          <p:cNvPr id="31" name="template-panel-54">
            <a:extLst xmlns:a="http://schemas.openxmlformats.org/drawingml/2006/main">
              <a:ext uri="{FF2B5EF4-FFF2-40B4-BE49-F238E27FC236}">
                <a16:creationId xmlns:a16="http://schemas.microsoft.com/office/drawing/2014/main" id="{D6159AEB-DC77-4465-87B5-C37638442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876550"/>
            <a:ext cx="3383280" cy="295275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C99D66">
                  <a:alpha val="7000"/>
                </a:srgbClr>
              </a:gs>
              <a:gs pos="100000">
                <a:srgbClr val="1F2A44">
                  <a:alpha val="38000"/>
                </a:srgbClr>
              </a:gs>
            </a:gsLst>
            <a:lin ang="2100000"/>
          </a:gradFill>
          <a:ln xmlns:a="http://schemas.openxmlformats.org/drawingml/2006/main" w="9525">
            <a:solidFill>
              <a:srgbClr val="C99D66">
                <a:alpha val="35000"/>
              </a:srgbClr>
            </a:solidFill>
          </a:ln>
        </p:spPr>
      </p:sp>
      <p:sp>
        <p:nvSpPr>
          <p:cNvPr id="32" name="copy-55">
            <a:extLst xmlns:a="http://schemas.openxmlformats.org/drawingml/2006/main">
              <a:ext uri="{FF2B5EF4-FFF2-40B4-BE49-F238E27FC236}">
                <a16:creationId xmlns:a16="http://schemas.microsoft.com/office/drawing/2014/main" id="{9CF3B145-E367-4B69-8170-23B68E286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057525"/>
            <a:ext cx="2809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03</a:t>
            </a:r>
          </a:p>
        </p:txBody>
      </p:sp>
      <p:sp>
        <p:nvSpPr>
          <p:cNvPr id="33" name="copy-56">
            <a:extLst xmlns:a="http://schemas.openxmlformats.org/drawingml/2006/main">
              <a:ext uri="{FF2B5EF4-FFF2-40B4-BE49-F238E27FC236}">
                <a16:creationId xmlns:a16="http://schemas.microsoft.com/office/drawing/2014/main" id="{2DB52F2E-48FF-434C-9FA9-6248C12FF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419475"/>
            <a:ext cx="2905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 spc="-90">
                <a:solidFill>
                  <a:srgbClr val="C99D66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2775" b="0" spc="-90">
                <a:solidFill>
                  <a:srgbClr val="C99D66"/>
                </a:solidFill>
                <a:latin typeface="Geist"/>
                <a:ea typeface="Geist"/>
                <a:cs typeface="Geist"/>
              </a:defRPr>
            </a:pPr>
            <a:r>
              <a:rPr sz="2775" b="0" spc="-90">
                <a:solidFill>
                  <a:srgbClr val="C99D66"/>
                </a:solidFill>
                <a:latin typeface="Geist"/>
                <a:ea typeface="Geist"/>
                <a:cs typeface="Geist"/>
              </a:rPr>
              <a:t>Assessoria</a:t>
            </a:r>
          </a:p>
        </p:txBody>
      </p:sp>
      <p:sp>
        <p:nvSpPr>
          <p:cNvPr id="34" name="copy-57">
            <a:extLst xmlns:a="http://schemas.openxmlformats.org/drawingml/2006/main">
              <a:ext uri="{FF2B5EF4-FFF2-40B4-BE49-F238E27FC236}">
                <a16:creationId xmlns:a16="http://schemas.microsoft.com/office/drawing/2014/main" id="{802D43D4-2DCB-48BF-9A6C-EEB2FCBFF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114800"/>
            <a:ext cx="2905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4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14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140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Apoio à gestão e às decisões.</a:t>
            </a:r>
          </a:p>
        </p:txBody>
      </p:sp>
      <p:sp>
        <p:nvSpPr>
          <p:cNvPr id="35" name="copy-58">
            <a:extLst xmlns:a="http://schemas.openxmlformats.org/drawingml/2006/main">
              <a:ext uri="{FF2B5EF4-FFF2-40B4-BE49-F238E27FC236}">
                <a16:creationId xmlns:a16="http://schemas.microsoft.com/office/drawing/2014/main" id="{7270B2CD-F78A-474F-ADA5-DBE1120B9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791075"/>
            <a:ext cx="290512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13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313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313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Assessoria Financeira</a:t>
            </a:r>
          </a:p>
          <a:p xmlns:a="http://schemas.openxmlformats.org/drawingml/2006/main">
            <a:pPr>
              <a:lnSpc>
                <a:spcPct val="140000"/>
              </a:lnSpc>
              <a:buNone/>
              <a:defRPr sz="1313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313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Reestruturação de Dívidas</a:t>
            </a:r>
          </a:p>
          <a:p xmlns:a="http://schemas.openxmlformats.org/drawingml/2006/main">
            <a:pPr>
              <a:lnSpc>
                <a:spcPct val="140000"/>
              </a:lnSpc>
              <a:buNone/>
              <a:defRPr sz="1313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313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Consultoria Financeira</a:t>
            </a:r>
          </a:p>
        </p:txBody>
      </p:sp>
    </p:spTree>
    <p:extLst>
      <p:ext uri="{BB962C8B-B14F-4D97-AF65-F5344CB8AC3E}">
        <p14:creationId xmlns:p14="http://schemas.microsoft.com/office/powerpoint/2010/main" val="1653123938"/>
      </p:ext>
    </p:extLst>
  </p:cSld>
</p:sld>
</file>

<file path=ppt/slides/slide3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B1729"/>
            </a:gs>
            <a:gs pos="48000">
              <a:srgbClr val="07111F"/>
            </a:gs>
            <a:gs pos="100000">
              <a:srgbClr val="030A13"/>
            </a:gs>
          </a:gsLst>
          <a:lin ang="252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template-panel-59">
            <a:extLst xmlns:a="http://schemas.openxmlformats.org/drawingml/2006/main">
              <a:ext uri="{FF2B5EF4-FFF2-40B4-BE49-F238E27FC236}">
                <a16:creationId xmlns:a16="http://schemas.microsoft.com/office/drawing/2014/main" id="{30DCC2DD-ECEA-4E41-9CAF-28770F837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293754">
                  <a:alpha val="80000"/>
                </a:srgbClr>
              </a:gs>
              <a:gs pos="38000">
                <a:srgbClr val="293754">
                  <a:alpha val="0"/>
                </a:srgbClr>
              </a:gs>
              <a:gs pos="100000">
                <a:srgbClr val="293754">
                  <a:alpha val="0"/>
                </a:srgbClr>
              </a:gs>
            </a:gsLst>
            <a:path path="shape">
              <a:fillToRect l="14000" t="82000" r="86000" b="18000"/>
            </a:path>
          </a:gradFill>
          <a:ln xmlns:a="http://schemas.openxmlformats.org/drawingml/2006/main" w="0">
            <a:noFill/>
          </a:ln>
        </p:spPr>
      </p:sp>
      <p:sp>
        <p:nvSpPr>
          <p:cNvPr id="2" name="template-panel-60">
            <a:extLst xmlns:a="http://schemas.openxmlformats.org/drawingml/2006/main">
              <a:ext uri="{FF2B5EF4-FFF2-40B4-BE49-F238E27FC236}">
                <a16:creationId xmlns:a16="http://schemas.microsoft.com/office/drawing/2014/main" id="{1B762F26-22C6-46A3-8823-10E4DAE85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C99D66">
                  <a:alpha val="9000"/>
                </a:srgbClr>
              </a:gs>
              <a:gs pos="28000">
                <a:srgbClr val="C99D66">
                  <a:alpha val="0"/>
                </a:srgbClr>
              </a:gs>
              <a:gs pos="100000">
                <a:srgbClr val="C99D66">
                  <a:alpha val="0"/>
                </a:srgbClr>
              </a:gs>
            </a:gsLst>
            <a:path path="shape">
              <a:fillToRect l="74000" t="18000" r="26000" b="82000"/>
            </a:path>
          </a:gra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C36969-CE0F-46DF-80F4-7D39370304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249c890d904c6b">
            <a:alphaModFix amt="28000"/>
          </a:blip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template-panel-61">
            <a:extLst xmlns:a="http://schemas.openxmlformats.org/drawingml/2006/main">
              <a:ext uri="{FF2B5EF4-FFF2-40B4-BE49-F238E27FC236}">
                <a16:creationId xmlns:a16="http://schemas.microsoft.com/office/drawing/2014/main" id="{78261C77-E6AA-4AE2-A142-F50F0244C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11F">
                  <a:alpha val="3360"/>
                </a:srgbClr>
              </a:gs>
              <a:gs pos="100000">
                <a:srgbClr val="07111F">
                  <a:alpha val="1624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EA15CB-677B-44B8-B29F-ECDBC2D67C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3f2be4dad141af">
            <a:alphaModFix amt="82000"/>
          </a:blip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58400" y="243840"/>
            <a:ext cx="1402080" cy="615547"/>
          </a:xfrm>
          <a:prstGeom xmlns:a="http://schemas.openxmlformats.org/drawingml/2006/main" prst="rect">
            <a:avLst/>
          </a:prstGeom>
        </p:spPr>
      </p:pic>
      <p:sp>
        <p:nvSpPr>
          <p:cNvPr id="6" name="copy-62">
            <a:extLst xmlns:a="http://schemas.openxmlformats.org/drawingml/2006/main">
              <a:ext uri="{FF2B5EF4-FFF2-40B4-BE49-F238E27FC236}">
                <a16:creationId xmlns:a16="http://schemas.microsoft.com/office/drawing/2014/main" id="{8D0965EA-92A7-4202-BDA0-064F45602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23838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03</a:t>
            </a:r>
          </a:p>
        </p:txBody>
      </p:sp>
      <p:sp>
        <p:nvSpPr>
          <p:cNvPr id="7" name="template-panel-63">
            <a:extLst xmlns:a="http://schemas.openxmlformats.org/drawingml/2006/main">
              <a:ext uri="{FF2B5EF4-FFF2-40B4-BE49-F238E27FC236}">
                <a16:creationId xmlns:a16="http://schemas.microsoft.com/office/drawing/2014/main" id="{7DFBE198-5554-4BA0-B5D5-6C5FD0DC3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" y="319088"/>
            <a:ext cx="609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>
              <a:alpha val="46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copy-64">
            <a:extLst xmlns:a="http://schemas.openxmlformats.org/drawingml/2006/main">
              <a:ext uri="{FF2B5EF4-FFF2-40B4-BE49-F238E27FC236}">
                <a16:creationId xmlns:a16="http://schemas.microsoft.com/office/drawing/2014/main" id="{A310A476-5CDD-4ACF-8B6C-0588B4F22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3555" y="223838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defRPr>
            </a:pPr>
            <a:r>
              <a: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rPr>
              <a:t>CRÉDITO / EMPRESARIAL</a:t>
            </a:r>
          </a:p>
        </p:txBody>
      </p:sp>
      <p:sp>
        <p:nvSpPr>
          <p:cNvPr id="9" name="template-panel-65">
            <a:extLst xmlns:a="http://schemas.openxmlformats.org/drawingml/2006/main">
              <a:ext uri="{FF2B5EF4-FFF2-40B4-BE49-F238E27FC236}">
                <a16:creationId xmlns:a16="http://schemas.microsoft.com/office/drawing/2014/main" id="{FE9A2CF8-0943-4C4E-A207-24E0E7922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6248400"/>
            <a:ext cx="28384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>
              <a:alpha val="78000"/>
            </a:srgbClr>
          </a:solidFill>
          <a:ln xmlns:a="http://schemas.openxmlformats.org/drawingml/2006/main" w="9525">
            <a:solidFill>
              <a:srgbClr val="C99D66">
                <a:alpha val="20000"/>
              </a:srgbClr>
            </a:solidFill>
          </a:ln>
        </p:spPr>
      </p:sp>
      <p:sp>
        <p:nvSpPr>
          <p:cNvPr id="10" name="copy-66">
            <a:extLst xmlns:a="http://schemas.openxmlformats.org/drawingml/2006/main">
              <a:ext uri="{FF2B5EF4-FFF2-40B4-BE49-F238E27FC236}">
                <a16:creationId xmlns:a16="http://schemas.microsoft.com/office/drawing/2014/main" id="{7D130536-D6CC-4A03-8BF3-3AC5BB338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‹</a:t>
            </a:r>
          </a:p>
        </p:txBody>
      </p:sp>
      <p:sp>
        <p:nvSpPr>
          <p:cNvPr id="11" name="copy-67">
            <a:extLst xmlns:a="http://schemas.openxmlformats.org/drawingml/2006/main">
              <a:ext uri="{FF2B5EF4-FFF2-40B4-BE49-F238E27FC236}">
                <a16:creationId xmlns:a16="http://schemas.microsoft.com/office/drawing/2014/main" id="{19392C8C-26EE-4C18-AD38-F5D7DE91F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6419850"/>
            <a:ext cx="6667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pPr>
            <a:r>
              <a: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rPr>
              <a:t>03 / 11</a:t>
            </a:r>
          </a:p>
        </p:txBody>
      </p:sp>
      <p:sp>
        <p:nvSpPr>
          <p:cNvPr id="12" name="template-panel-68">
            <a:extLst xmlns:a="http://schemas.openxmlformats.org/drawingml/2006/main">
              <a:ext uri="{FF2B5EF4-FFF2-40B4-BE49-F238E27FC236}">
                <a16:creationId xmlns:a16="http://schemas.microsoft.com/office/drawing/2014/main" id="{2BCE90C1-1619-4BFB-94B0-785F0032B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1276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8">
              <a:alpha val="18000"/>
            </a:srgbClr>
          </a:solidFill>
          <a:ln xmlns:a="http://schemas.openxmlformats.org/drawingml/2006/main" w="0">
            <a:noFill/>
          </a:ln>
        </p:spPr>
      </p:sp>
      <p:sp>
        <p:nvSpPr>
          <p:cNvPr id="13" name="template-panel-69">
            <a:extLst xmlns:a="http://schemas.openxmlformats.org/drawingml/2006/main">
              <a:ext uri="{FF2B5EF4-FFF2-40B4-BE49-F238E27FC236}">
                <a16:creationId xmlns:a16="http://schemas.microsoft.com/office/drawing/2014/main" id="{06766984-B83A-4C9D-918E-560F98A0A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34809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/>
          </a:solidFill>
          <a:ln xmlns:a="http://schemas.openxmlformats.org/drawingml/2006/main" w="0">
            <a:noFill/>
          </a:ln>
        </p:spPr>
      </p:sp>
      <p:sp>
        <p:nvSpPr>
          <p:cNvPr id="14" name="copy-70">
            <a:extLst xmlns:a="http://schemas.openxmlformats.org/drawingml/2006/main">
              <a:ext uri="{FF2B5EF4-FFF2-40B4-BE49-F238E27FC236}">
                <a16:creationId xmlns:a16="http://schemas.microsoft.com/office/drawing/2014/main" id="{5C3CCB45-49C2-4F5B-9E3D-02BA4F174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75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›</a:t>
            </a:r>
          </a:p>
        </p:txBody>
      </p:sp>
      <p:sp>
        <p:nvSpPr>
          <p:cNvPr id="15" name="title-4">
            <a:extLst xmlns:a="http://schemas.openxmlformats.org/drawingml/2006/main">
              <a:ext uri="{FF2B5EF4-FFF2-40B4-BE49-F238E27FC236}">
                <a16:creationId xmlns:a16="http://schemas.microsoft.com/office/drawing/2014/main" id="{0015764E-C3B2-498E-8F9B-C93BDEFD9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04875"/>
            <a:ext cx="1047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2000"/>
              </a:lnSpc>
              <a:buNone/>
              <a:def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Crédito</a:t>
            </a:r>
          </a:p>
        </p:txBody>
      </p:sp>
      <p:sp>
        <p:nvSpPr>
          <p:cNvPr id="16" name="copy-71">
            <a:extLst xmlns:a="http://schemas.openxmlformats.org/drawingml/2006/main">
              <a:ext uri="{FF2B5EF4-FFF2-40B4-BE49-F238E27FC236}">
                <a16:creationId xmlns:a16="http://schemas.microsoft.com/office/drawing/2014/main" id="{6D440613-D12F-47B9-80DB-7A0849B56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88186"/>
            <a:ext cx="1047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2000"/>
              </a:lnSpc>
              <a:buNone/>
              <a:def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Empresarial</a:t>
            </a:r>
          </a:p>
        </p:txBody>
      </p:sp>
      <p:sp>
        <p:nvSpPr>
          <p:cNvPr id="17" name="copy-72">
            <a:extLst xmlns:a="http://schemas.openxmlformats.org/drawingml/2006/main">
              <a:ext uri="{FF2B5EF4-FFF2-40B4-BE49-F238E27FC236}">
                <a16:creationId xmlns:a16="http://schemas.microsoft.com/office/drawing/2014/main" id="{03221D82-3D6D-4C83-8828-9DB99EE2F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762250"/>
            <a:ext cx="48291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Desconto de duplicatas</a:t>
            </a:r>
          </a:p>
        </p:txBody>
      </p:sp>
      <p:sp>
        <p:nvSpPr>
          <p:cNvPr id="18" name="template-panel-73">
            <a:extLst xmlns:a="http://schemas.openxmlformats.org/drawingml/2006/main">
              <a:ext uri="{FF2B5EF4-FFF2-40B4-BE49-F238E27FC236}">
                <a16:creationId xmlns:a16="http://schemas.microsoft.com/office/drawing/2014/main" id="{425862F5-8CF4-4D27-AB0C-99A936B16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2781300"/>
            <a:ext cx="560832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2A44">
              <a:alpha val="36000"/>
            </a:srgbClr>
          </a:solidFill>
          <a:ln xmlns:a="http://schemas.openxmlformats.org/drawingml/2006/main" w="9525">
            <a:solidFill>
              <a:srgbClr val="C99D66">
                <a:alpha val="27000"/>
              </a:srgbClr>
            </a:solidFill>
          </a:ln>
        </p:spPr>
      </p:sp>
      <p:sp>
        <p:nvSpPr>
          <p:cNvPr id="19" name="copy-74">
            <a:extLst xmlns:a="http://schemas.openxmlformats.org/drawingml/2006/main">
              <a:ext uri="{FF2B5EF4-FFF2-40B4-BE49-F238E27FC236}">
                <a16:creationId xmlns:a16="http://schemas.microsoft.com/office/drawing/2014/main" id="{46A2161D-3E5C-4634-89AB-FF4202586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0" y="2876550"/>
            <a:ext cx="5238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200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D7DCE4"/>
                </a:solidFill>
                <a:latin typeface="Geist"/>
                <a:ea typeface="Geist"/>
                <a:cs typeface="Geist"/>
              </a:rPr>
              <a:t>Antecipação dos recebíveis comerciais.</a:t>
            </a:r>
          </a:p>
        </p:txBody>
      </p:sp>
      <p:sp>
        <p:nvSpPr>
          <p:cNvPr id="20" name="copy-75">
            <a:extLst xmlns:a="http://schemas.openxmlformats.org/drawingml/2006/main">
              <a:ext uri="{FF2B5EF4-FFF2-40B4-BE49-F238E27FC236}">
                <a16:creationId xmlns:a16="http://schemas.microsoft.com/office/drawing/2014/main" id="{C2CD3B14-1CAD-4A82-B551-DA2E6B219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381375"/>
            <a:ext cx="48291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Capital de giro</a:t>
            </a:r>
          </a:p>
        </p:txBody>
      </p:sp>
      <p:sp>
        <p:nvSpPr>
          <p:cNvPr id="21" name="template-panel-76">
            <a:extLst xmlns:a="http://schemas.openxmlformats.org/drawingml/2006/main">
              <a:ext uri="{FF2B5EF4-FFF2-40B4-BE49-F238E27FC236}">
                <a16:creationId xmlns:a16="http://schemas.microsoft.com/office/drawing/2014/main" id="{A825ADDE-48B7-4D41-82AE-5363E6BA8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3400425"/>
            <a:ext cx="560832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2A44">
              <a:alpha val="36000"/>
            </a:srgbClr>
          </a:solidFill>
          <a:ln xmlns:a="http://schemas.openxmlformats.org/drawingml/2006/main" w="9525">
            <a:solidFill>
              <a:srgbClr val="C99D66">
                <a:alpha val="27000"/>
              </a:srgbClr>
            </a:solidFill>
          </a:ln>
        </p:spPr>
      </p:sp>
      <p:sp>
        <p:nvSpPr>
          <p:cNvPr id="22" name="copy-77">
            <a:extLst xmlns:a="http://schemas.openxmlformats.org/drawingml/2006/main">
              <a:ext uri="{FF2B5EF4-FFF2-40B4-BE49-F238E27FC236}">
                <a16:creationId xmlns:a16="http://schemas.microsoft.com/office/drawing/2014/main" id="{A19BD929-866A-418F-862B-BE8BF99F4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0" y="3495675"/>
            <a:ext cx="5238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200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D7DCE4"/>
                </a:solidFill>
                <a:latin typeface="Geist"/>
                <a:ea typeface="Geist"/>
                <a:cs typeface="Geist"/>
              </a:rPr>
              <a:t>Recursos para as necessidades da operação.</a:t>
            </a:r>
          </a:p>
        </p:txBody>
      </p:sp>
      <p:sp>
        <p:nvSpPr>
          <p:cNvPr id="23" name="copy-78">
            <a:extLst xmlns:a="http://schemas.openxmlformats.org/drawingml/2006/main">
              <a:ext uri="{FF2B5EF4-FFF2-40B4-BE49-F238E27FC236}">
                <a16:creationId xmlns:a16="http://schemas.microsoft.com/office/drawing/2014/main" id="{1EC9CE3F-CA8D-4C0E-94AD-402262AD5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000500"/>
            <a:ext cx="48291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Antecipação de contratos</a:t>
            </a:r>
          </a:p>
        </p:txBody>
      </p:sp>
      <p:sp>
        <p:nvSpPr>
          <p:cNvPr id="24" name="template-panel-79">
            <a:extLst xmlns:a="http://schemas.openxmlformats.org/drawingml/2006/main">
              <a:ext uri="{FF2B5EF4-FFF2-40B4-BE49-F238E27FC236}">
                <a16:creationId xmlns:a16="http://schemas.microsoft.com/office/drawing/2014/main" id="{C0AAC8FA-F23E-47D2-94BD-CD50F9A7C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4019550"/>
            <a:ext cx="560832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2A44">
              <a:alpha val="36000"/>
            </a:srgbClr>
          </a:solidFill>
          <a:ln xmlns:a="http://schemas.openxmlformats.org/drawingml/2006/main" w="9525">
            <a:solidFill>
              <a:srgbClr val="C99D66">
                <a:alpha val="27000"/>
              </a:srgbClr>
            </a:solidFill>
          </a:ln>
        </p:spPr>
      </p:sp>
      <p:sp>
        <p:nvSpPr>
          <p:cNvPr id="25" name="copy-80">
            <a:extLst xmlns:a="http://schemas.openxmlformats.org/drawingml/2006/main">
              <a:ext uri="{FF2B5EF4-FFF2-40B4-BE49-F238E27FC236}">
                <a16:creationId xmlns:a16="http://schemas.microsoft.com/office/drawing/2014/main" id="{57722282-44FF-469E-B628-6B16B2FCF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0" y="4114800"/>
            <a:ext cx="5238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200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D7DCE4"/>
                </a:solidFill>
                <a:latin typeface="Geist"/>
                <a:ea typeface="Geist"/>
                <a:cs typeface="Geist"/>
              </a:rPr>
              <a:t>Estruturação a partir dos fluxos contratuais.</a:t>
            </a:r>
          </a:p>
        </p:txBody>
      </p:sp>
      <p:sp>
        <p:nvSpPr>
          <p:cNvPr id="26" name="copy-81">
            <a:extLst xmlns:a="http://schemas.openxmlformats.org/drawingml/2006/main">
              <a:ext uri="{FF2B5EF4-FFF2-40B4-BE49-F238E27FC236}">
                <a16:creationId xmlns:a16="http://schemas.microsoft.com/office/drawing/2014/main" id="{83339895-216B-43C7-8E70-872351C39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619625"/>
            <a:ext cx="48291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Conta Escrow</a:t>
            </a:r>
          </a:p>
        </p:txBody>
      </p:sp>
      <p:sp>
        <p:nvSpPr>
          <p:cNvPr id="27" name="template-panel-82">
            <a:extLst xmlns:a="http://schemas.openxmlformats.org/drawingml/2006/main">
              <a:ext uri="{FF2B5EF4-FFF2-40B4-BE49-F238E27FC236}">
                <a16:creationId xmlns:a16="http://schemas.microsoft.com/office/drawing/2014/main" id="{8F1557DA-41C0-4F36-BDB8-54DEB764D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4638675"/>
            <a:ext cx="560832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2A44">
              <a:alpha val="36000"/>
            </a:srgbClr>
          </a:solidFill>
          <a:ln xmlns:a="http://schemas.openxmlformats.org/drawingml/2006/main" w="9525">
            <a:solidFill>
              <a:srgbClr val="C99D66">
                <a:alpha val="27000"/>
              </a:srgbClr>
            </a:solidFill>
          </a:ln>
        </p:spPr>
      </p:sp>
      <p:sp>
        <p:nvSpPr>
          <p:cNvPr id="28" name="copy-83">
            <a:extLst xmlns:a="http://schemas.openxmlformats.org/drawingml/2006/main">
              <a:ext uri="{FF2B5EF4-FFF2-40B4-BE49-F238E27FC236}">
                <a16:creationId xmlns:a16="http://schemas.microsoft.com/office/drawing/2014/main" id="{134CE3FA-E0B9-4F4D-87A1-3EFEE57F3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0" y="4733925"/>
            <a:ext cx="5238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200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D7DCE4"/>
                </a:solidFill>
                <a:latin typeface="Geist"/>
                <a:ea typeface="Geist"/>
                <a:cs typeface="Geist"/>
              </a:rPr>
              <a:t>Conta vinculada à dinâmica da operação.</a:t>
            </a:r>
          </a:p>
        </p:txBody>
      </p:sp>
      <p:sp>
        <p:nvSpPr>
          <p:cNvPr id="29" name="copy-84">
            <a:extLst xmlns:a="http://schemas.openxmlformats.org/drawingml/2006/main">
              <a:ext uri="{FF2B5EF4-FFF2-40B4-BE49-F238E27FC236}">
                <a16:creationId xmlns:a16="http://schemas.microsoft.com/office/drawing/2014/main" id="{D23BA1FF-E9AD-424E-91E4-2B7677616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238750"/>
            <a:ext cx="48291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Vendor (Fornecedor)</a:t>
            </a:r>
          </a:p>
        </p:txBody>
      </p:sp>
      <p:sp>
        <p:nvSpPr>
          <p:cNvPr id="30" name="template-panel-85">
            <a:extLst xmlns:a="http://schemas.openxmlformats.org/drawingml/2006/main">
              <a:ext uri="{FF2B5EF4-FFF2-40B4-BE49-F238E27FC236}">
                <a16:creationId xmlns:a16="http://schemas.microsoft.com/office/drawing/2014/main" id="{8583BDDF-066F-4A2E-A2BB-2146AA09B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5257800"/>
            <a:ext cx="560832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2A44">
              <a:alpha val="36000"/>
            </a:srgbClr>
          </a:solidFill>
          <a:ln xmlns:a="http://schemas.openxmlformats.org/drawingml/2006/main" w="9525">
            <a:solidFill>
              <a:srgbClr val="C99D66">
                <a:alpha val="27000"/>
              </a:srgbClr>
            </a:solidFill>
          </a:ln>
        </p:spPr>
      </p:sp>
      <p:sp>
        <p:nvSpPr>
          <p:cNvPr id="31" name="copy-86">
            <a:extLst xmlns:a="http://schemas.openxmlformats.org/drawingml/2006/main">
              <a:ext uri="{FF2B5EF4-FFF2-40B4-BE49-F238E27FC236}">
                <a16:creationId xmlns:a16="http://schemas.microsoft.com/office/drawing/2014/main" id="{843650FD-8FF9-46AC-8125-DB02ABFE3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0" y="5353050"/>
            <a:ext cx="5238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200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D7DCE4"/>
                </a:solidFill>
                <a:latin typeface="Geist"/>
                <a:ea typeface="Geist"/>
                <a:cs typeface="Geist"/>
              </a:rPr>
              <a:t>Financiamento da cadeia de fornecimento.</a:t>
            </a:r>
          </a:p>
        </p:txBody>
      </p:sp>
    </p:spTree>
    <p:extLst>
      <p:ext uri="{BB962C8B-B14F-4D97-AF65-F5344CB8AC3E}">
        <p14:creationId xmlns:p14="http://schemas.microsoft.com/office/powerpoint/2010/main" val="86975023"/>
      </p:ext>
    </p:extLst>
  </p:cSld>
</p:sld>
</file>

<file path=ppt/slides/slide4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B1729"/>
            </a:gs>
            <a:gs pos="48000">
              <a:srgbClr val="07111F"/>
            </a:gs>
            <a:gs pos="100000">
              <a:srgbClr val="030A13"/>
            </a:gs>
          </a:gsLst>
          <a:lin ang="252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emplate-panel-87">
            <a:extLst xmlns:a="http://schemas.openxmlformats.org/drawingml/2006/main">
              <a:ext uri="{FF2B5EF4-FFF2-40B4-BE49-F238E27FC236}">
                <a16:creationId xmlns:a16="http://schemas.microsoft.com/office/drawing/2014/main" id="{6737B56E-83E1-4729-BA98-081194718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293754">
                  <a:alpha val="80000"/>
                </a:srgbClr>
              </a:gs>
              <a:gs pos="38000">
                <a:srgbClr val="293754">
                  <a:alpha val="0"/>
                </a:srgbClr>
              </a:gs>
              <a:gs pos="100000">
                <a:srgbClr val="293754">
                  <a:alpha val="0"/>
                </a:srgbClr>
              </a:gs>
            </a:gsLst>
            <a:path path="shape">
              <a:fillToRect l="14000" t="82000" r="86000" b="18000"/>
            </a:path>
          </a:gradFill>
          <a:ln xmlns:a="http://schemas.openxmlformats.org/drawingml/2006/main" w="0">
            <a:noFill/>
          </a:ln>
        </p:spPr>
      </p:sp>
      <p:sp>
        <p:nvSpPr>
          <p:cNvPr id="2" name="template-panel-88">
            <a:extLst xmlns:a="http://schemas.openxmlformats.org/drawingml/2006/main">
              <a:ext uri="{FF2B5EF4-FFF2-40B4-BE49-F238E27FC236}">
                <a16:creationId xmlns:a16="http://schemas.microsoft.com/office/drawing/2014/main" id="{59B76352-7AE2-4AE0-BE7A-4031B80CD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C99D66">
                  <a:alpha val="9000"/>
                </a:srgbClr>
              </a:gs>
              <a:gs pos="28000">
                <a:srgbClr val="C99D66">
                  <a:alpha val="0"/>
                </a:srgbClr>
              </a:gs>
              <a:gs pos="100000">
                <a:srgbClr val="C99D66">
                  <a:alpha val="0"/>
                </a:srgbClr>
              </a:gs>
            </a:gsLst>
            <a:path path="shape">
              <a:fillToRect l="74000" t="18000" r="26000" b="82000"/>
            </a:path>
          </a:gra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F11C56-822F-4F5E-A664-E531358178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396faa9f6d44a2">
            <a:alphaModFix amt="28000"/>
          </a:blip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template-panel-89">
            <a:extLst xmlns:a="http://schemas.openxmlformats.org/drawingml/2006/main">
              <a:ext uri="{FF2B5EF4-FFF2-40B4-BE49-F238E27FC236}">
                <a16:creationId xmlns:a16="http://schemas.microsoft.com/office/drawing/2014/main" id="{038DA312-CDEE-44D6-953F-99AF495A2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11F">
                  <a:alpha val="3360"/>
                </a:srgbClr>
              </a:gs>
              <a:gs pos="100000">
                <a:srgbClr val="07111F">
                  <a:alpha val="1624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F6EFC3-FA7B-4352-B57B-5A910B60CA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a5f67729e64705">
            <a:alphaModFix amt="82000"/>
          </a:blip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58400" y="243840"/>
            <a:ext cx="1402080" cy="615547"/>
          </a:xfrm>
          <a:prstGeom xmlns:a="http://schemas.openxmlformats.org/drawingml/2006/main" prst="rect">
            <a:avLst/>
          </a:prstGeom>
        </p:spPr>
      </p:pic>
      <p:sp>
        <p:nvSpPr>
          <p:cNvPr id="6" name="copy-90">
            <a:extLst xmlns:a="http://schemas.openxmlformats.org/drawingml/2006/main">
              <a:ext uri="{FF2B5EF4-FFF2-40B4-BE49-F238E27FC236}">
                <a16:creationId xmlns:a16="http://schemas.microsoft.com/office/drawing/2014/main" id="{43F2A575-8288-405E-9B2E-C6579D236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23838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04</a:t>
            </a:r>
          </a:p>
        </p:txBody>
      </p:sp>
      <p:sp>
        <p:nvSpPr>
          <p:cNvPr id="7" name="template-panel-91">
            <a:extLst xmlns:a="http://schemas.openxmlformats.org/drawingml/2006/main">
              <a:ext uri="{FF2B5EF4-FFF2-40B4-BE49-F238E27FC236}">
                <a16:creationId xmlns:a16="http://schemas.microsoft.com/office/drawing/2014/main" id="{764B84AE-FDC2-43DE-A48A-3888E94B9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" y="319088"/>
            <a:ext cx="609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>
              <a:alpha val="46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copy-92">
            <a:extLst xmlns:a="http://schemas.openxmlformats.org/drawingml/2006/main">
              <a:ext uri="{FF2B5EF4-FFF2-40B4-BE49-F238E27FC236}">
                <a16:creationId xmlns:a16="http://schemas.microsoft.com/office/drawing/2014/main" id="{C374D406-41B6-4AAA-A7D7-01F86931A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3555" y="223838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defRPr>
            </a:pPr>
            <a:r>
              <a: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rPr>
              <a:t>CRÉDITO / EMPRESARIAL</a:t>
            </a:r>
          </a:p>
        </p:txBody>
      </p:sp>
      <p:sp>
        <p:nvSpPr>
          <p:cNvPr id="9" name="template-panel-93">
            <a:extLst xmlns:a="http://schemas.openxmlformats.org/drawingml/2006/main">
              <a:ext uri="{FF2B5EF4-FFF2-40B4-BE49-F238E27FC236}">
                <a16:creationId xmlns:a16="http://schemas.microsoft.com/office/drawing/2014/main" id="{8D5FDD2F-B52D-4420-A10E-D9C72BD64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6248400"/>
            <a:ext cx="28384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>
              <a:alpha val="78000"/>
            </a:srgbClr>
          </a:solidFill>
          <a:ln xmlns:a="http://schemas.openxmlformats.org/drawingml/2006/main" w="9525">
            <a:solidFill>
              <a:srgbClr val="C99D66">
                <a:alpha val="20000"/>
              </a:srgbClr>
            </a:solidFill>
          </a:ln>
        </p:spPr>
      </p:sp>
      <p:sp>
        <p:nvSpPr>
          <p:cNvPr id="10" name="copy-94">
            <a:extLst xmlns:a="http://schemas.openxmlformats.org/drawingml/2006/main">
              <a:ext uri="{FF2B5EF4-FFF2-40B4-BE49-F238E27FC236}">
                <a16:creationId xmlns:a16="http://schemas.microsoft.com/office/drawing/2014/main" id="{D0ACFB92-800B-48E8-9C1D-1D9A274B1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‹</a:t>
            </a:r>
          </a:p>
        </p:txBody>
      </p:sp>
      <p:sp>
        <p:nvSpPr>
          <p:cNvPr id="11" name="copy-95">
            <a:extLst xmlns:a="http://schemas.openxmlformats.org/drawingml/2006/main">
              <a:ext uri="{FF2B5EF4-FFF2-40B4-BE49-F238E27FC236}">
                <a16:creationId xmlns:a16="http://schemas.microsoft.com/office/drawing/2014/main" id="{C530490C-2252-495B-BF44-3F30F0D87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6419850"/>
            <a:ext cx="6667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pPr>
            <a:r>
              <a: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rPr>
              <a:t>04 / 11</a:t>
            </a:r>
          </a:p>
        </p:txBody>
      </p:sp>
      <p:sp>
        <p:nvSpPr>
          <p:cNvPr id="12" name="template-panel-96">
            <a:extLst xmlns:a="http://schemas.openxmlformats.org/drawingml/2006/main">
              <a:ext uri="{FF2B5EF4-FFF2-40B4-BE49-F238E27FC236}">
                <a16:creationId xmlns:a16="http://schemas.microsoft.com/office/drawing/2014/main" id="{C2142FA2-AAEE-4FDE-9FC2-073A925BD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1276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8">
              <a:alpha val="18000"/>
            </a:srgbClr>
          </a:solidFill>
          <a:ln xmlns:a="http://schemas.openxmlformats.org/drawingml/2006/main" w="0">
            <a:noFill/>
          </a:ln>
        </p:spPr>
      </p:sp>
      <p:sp>
        <p:nvSpPr>
          <p:cNvPr id="13" name="template-panel-97">
            <a:extLst xmlns:a="http://schemas.openxmlformats.org/drawingml/2006/main">
              <a:ext uri="{FF2B5EF4-FFF2-40B4-BE49-F238E27FC236}">
                <a16:creationId xmlns:a16="http://schemas.microsoft.com/office/drawing/2014/main" id="{4A747E39-7714-42AE-9B1E-3EC77D655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464127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/>
          </a:solidFill>
          <a:ln xmlns:a="http://schemas.openxmlformats.org/drawingml/2006/main" w="0">
            <a:noFill/>
          </a:ln>
        </p:spPr>
      </p:sp>
      <p:sp>
        <p:nvSpPr>
          <p:cNvPr id="14" name="copy-98">
            <a:extLst xmlns:a="http://schemas.openxmlformats.org/drawingml/2006/main">
              <a:ext uri="{FF2B5EF4-FFF2-40B4-BE49-F238E27FC236}">
                <a16:creationId xmlns:a16="http://schemas.microsoft.com/office/drawing/2014/main" id="{12406777-A3AA-46F9-B75C-4CCCF36B6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75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›</a:t>
            </a:r>
          </a:p>
        </p:txBody>
      </p:sp>
      <p:sp>
        <p:nvSpPr>
          <p:cNvPr id="15" name="title-5">
            <a:extLst xmlns:a="http://schemas.openxmlformats.org/drawingml/2006/main">
              <a:ext uri="{FF2B5EF4-FFF2-40B4-BE49-F238E27FC236}">
                <a16:creationId xmlns:a16="http://schemas.microsoft.com/office/drawing/2014/main" id="{37473501-557C-454E-94B8-FFD1C35EA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04875"/>
            <a:ext cx="1047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2000"/>
              </a:lnSpc>
              <a:buNone/>
              <a:def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Crédito</a:t>
            </a:r>
          </a:p>
        </p:txBody>
      </p:sp>
      <p:sp>
        <p:nvSpPr>
          <p:cNvPr id="16" name="copy-99">
            <a:extLst xmlns:a="http://schemas.openxmlformats.org/drawingml/2006/main">
              <a:ext uri="{FF2B5EF4-FFF2-40B4-BE49-F238E27FC236}">
                <a16:creationId xmlns:a16="http://schemas.microsoft.com/office/drawing/2014/main" id="{7FF54AB6-C50C-4790-ACCC-96124DB9F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88186"/>
            <a:ext cx="1047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2000"/>
              </a:lnSpc>
              <a:buNone/>
              <a:def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Empresarial</a:t>
            </a:r>
          </a:p>
        </p:txBody>
      </p:sp>
      <p:sp>
        <p:nvSpPr>
          <p:cNvPr id="17" name="copy-100">
            <a:extLst xmlns:a="http://schemas.openxmlformats.org/drawingml/2006/main">
              <a:ext uri="{FF2B5EF4-FFF2-40B4-BE49-F238E27FC236}">
                <a16:creationId xmlns:a16="http://schemas.microsoft.com/office/drawing/2014/main" id="{AA13C259-6DD5-4C02-91E4-83B21ACA8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905125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AGRONEGÓCIO</a:t>
            </a:r>
          </a:p>
        </p:txBody>
      </p:sp>
      <p:sp>
        <p:nvSpPr>
          <p:cNvPr id="18" name="copy-101">
            <a:extLst xmlns:a="http://schemas.openxmlformats.org/drawingml/2006/main">
              <a:ext uri="{FF2B5EF4-FFF2-40B4-BE49-F238E27FC236}">
                <a16:creationId xmlns:a16="http://schemas.microsoft.com/office/drawing/2014/main" id="{A2AF62C3-81A4-4F43-B424-72B537656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333750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spc="-200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4992" b="0" spc="-200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spc="-200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CPR</a:t>
            </a:r>
          </a:p>
        </p:txBody>
      </p:sp>
      <p:sp>
        <p:nvSpPr>
          <p:cNvPr id="19" name="copy-102">
            <a:extLst xmlns:a="http://schemas.openxmlformats.org/drawingml/2006/main">
              <a:ext uri="{FF2B5EF4-FFF2-40B4-BE49-F238E27FC236}">
                <a16:creationId xmlns:a16="http://schemas.microsoft.com/office/drawing/2014/main" id="{B0AFBCC6-D6C2-486A-A8E1-FD1B56623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095750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i="1" spc="-200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4992" b="0" i="1" spc="-200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i="1" spc="-200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Barter</a:t>
            </a:r>
          </a:p>
        </p:txBody>
      </p:sp>
      <p:sp>
        <p:nvSpPr>
          <p:cNvPr id="20" name="template-panel-103">
            <a:extLst xmlns:a="http://schemas.openxmlformats.org/drawingml/2006/main">
              <a:ext uri="{FF2B5EF4-FFF2-40B4-BE49-F238E27FC236}">
                <a16:creationId xmlns:a16="http://schemas.microsoft.com/office/drawing/2014/main" id="{2947FE52-44B6-4B77-885E-2549D4120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124200"/>
            <a:ext cx="9525" cy="2286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C99D66">
                  <a:alpha val="65000"/>
                </a:srgbClr>
              </a:gs>
              <a:gs pos="100000">
                <a:srgbClr val="C99D66">
                  <a:alpha val="10000"/>
                </a:srgbClr>
              </a:gs>
            </a:gsLst>
            <a:lin ang="5400000"/>
          </a:gradFill>
          <a:ln xmlns:a="http://schemas.openxmlformats.org/drawingml/2006/main" w="0">
            <a:noFill/>
          </a:ln>
        </p:spPr>
      </p:sp>
      <p:sp>
        <p:nvSpPr>
          <p:cNvPr id="21" name="copy-104">
            <a:extLst xmlns:a="http://schemas.openxmlformats.org/drawingml/2006/main">
              <a:ext uri="{FF2B5EF4-FFF2-40B4-BE49-F238E27FC236}">
                <a16:creationId xmlns:a16="http://schemas.microsoft.com/office/drawing/2014/main" id="{5AD01F4A-BFA5-4F13-8F69-60B6A97BF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2905125"/>
            <a:ext cx="542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COMÉRCIO EXTERIOR</a:t>
            </a:r>
          </a:p>
        </p:txBody>
      </p:sp>
      <p:sp>
        <p:nvSpPr>
          <p:cNvPr id="22" name="copy-105">
            <a:extLst xmlns:a="http://schemas.openxmlformats.org/drawingml/2006/main">
              <a:ext uri="{FF2B5EF4-FFF2-40B4-BE49-F238E27FC236}">
                <a16:creationId xmlns:a16="http://schemas.microsoft.com/office/drawing/2014/main" id="{355E836E-68D0-4846-8242-23E5172FB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3333750"/>
            <a:ext cx="5429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168" b="0" spc="-127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3168" b="0" spc="-127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3168" b="0" spc="-127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Exportação</a:t>
            </a:r>
          </a:p>
        </p:txBody>
      </p:sp>
      <p:sp>
        <p:nvSpPr>
          <p:cNvPr id="23" name="template-panel-106">
            <a:extLst xmlns:a="http://schemas.openxmlformats.org/drawingml/2006/main">
              <a:ext uri="{FF2B5EF4-FFF2-40B4-BE49-F238E27FC236}">
                <a16:creationId xmlns:a16="http://schemas.microsoft.com/office/drawing/2014/main" id="{0D57A014-EA67-4D32-BB02-6930D4BEC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4010025"/>
            <a:ext cx="5608320" cy="504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2A44">
              <a:alpha val="36000"/>
            </a:srgbClr>
          </a:solidFill>
          <a:ln xmlns:a="http://schemas.openxmlformats.org/drawingml/2006/main" w="9525">
            <a:solidFill>
              <a:srgbClr val="C99D66">
                <a:alpha val="27000"/>
              </a:srgbClr>
            </a:solidFill>
          </a:ln>
        </p:spPr>
      </p:sp>
      <p:sp>
        <p:nvSpPr>
          <p:cNvPr id="24" name="copy-107">
            <a:extLst xmlns:a="http://schemas.openxmlformats.org/drawingml/2006/main">
              <a:ext uri="{FF2B5EF4-FFF2-40B4-BE49-F238E27FC236}">
                <a16:creationId xmlns:a16="http://schemas.microsoft.com/office/drawing/2014/main" id="{3E13C5E8-D373-40E2-8169-BB5E405EA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4114800"/>
            <a:ext cx="5219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500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pPr>
            <a:r>
              <a:rPr sz="1500" b="0">
                <a:solidFill>
                  <a:srgbClr val="D7DCE4"/>
                </a:solidFill>
                <a:latin typeface="Geist"/>
                <a:ea typeface="Geist"/>
                <a:cs typeface="Geist"/>
              </a:rPr>
              <a:t>CCE, NCE, ACC e ACE</a:t>
            </a:r>
          </a:p>
        </p:txBody>
      </p:sp>
      <p:sp>
        <p:nvSpPr>
          <p:cNvPr id="25" name="copy-108">
            <a:extLst xmlns:a="http://schemas.openxmlformats.org/drawingml/2006/main">
              <a:ext uri="{FF2B5EF4-FFF2-40B4-BE49-F238E27FC236}">
                <a16:creationId xmlns:a16="http://schemas.microsoft.com/office/drawing/2014/main" id="{591AFF87-0909-4677-968E-CCEACABCF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4848225"/>
            <a:ext cx="5429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168" b="0" spc="-127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3168" b="0" spc="-127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3168" b="0" spc="-127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Importação</a:t>
            </a:r>
          </a:p>
        </p:txBody>
      </p:sp>
    </p:spTree>
    <p:extLst>
      <p:ext uri="{BB962C8B-B14F-4D97-AF65-F5344CB8AC3E}">
        <p14:creationId xmlns:p14="http://schemas.microsoft.com/office/powerpoint/2010/main" val="1345828974"/>
      </p:ext>
    </p:extLst>
  </p:cSld>
</p:sld>
</file>

<file path=ppt/slides/slide5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B1729"/>
            </a:gs>
            <a:gs pos="48000">
              <a:srgbClr val="07111F"/>
            </a:gs>
            <a:gs pos="100000">
              <a:srgbClr val="030A13"/>
            </a:gs>
          </a:gsLst>
          <a:lin ang="252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template-panel-109">
            <a:extLst xmlns:a="http://schemas.openxmlformats.org/drawingml/2006/main">
              <a:ext uri="{FF2B5EF4-FFF2-40B4-BE49-F238E27FC236}">
                <a16:creationId xmlns:a16="http://schemas.microsoft.com/office/drawing/2014/main" id="{D6650264-A915-479F-A2C1-6FF196AA5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293754">
                  <a:alpha val="80000"/>
                </a:srgbClr>
              </a:gs>
              <a:gs pos="38000">
                <a:srgbClr val="293754">
                  <a:alpha val="0"/>
                </a:srgbClr>
              </a:gs>
              <a:gs pos="100000">
                <a:srgbClr val="293754">
                  <a:alpha val="0"/>
                </a:srgbClr>
              </a:gs>
            </a:gsLst>
            <a:path path="shape">
              <a:fillToRect l="14000" t="82000" r="86000" b="18000"/>
            </a:path>
          </a:gradFill>
          <a:ln xmlns:a="http://schemas.openxmlformats.org/drawingml/2006/main" w="0">
            <a:noFill/>
          </a:ln>
        </p:spPr>
      </p:sp>
      <p:sp>
        <p:nvSpPr>
          <p:cNvPr id="2" name="template-panel-110">
            <a:extLst xmlns:a="http://schemas.openxmlformats.org/drawingml/2006/main">
              <a:ext uri="{FF2B5EF4-FFF2-40B4-BE49-F238E27FC236}">
                <a16:creationId xmlns:a16="http://schemas.microsoft.com/office/drawing/2014/main" id="{F62563BE-19B9-486C-9B26-4C327C266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C99D66">
                  <a:alpha val="9000"/>
                </a:srgbClr>
              </a:gs>
              <a:gs pos="28000">
                <a:srgbClr val="C99D66">
                  <a:alpha val="0"/>
                </a:srgbClr>
              </a:gs>
              <a:gs pos="100000">
                <a:srgbClr val="C99D66">
                  <a:alpha val="0"/>
                </a:srgbClr>
              </a:gs>
            </a:gsLst>
            <a:path path="shape">
              <a:fillToRect l="74000" t="18000" r="26000" b="82000"/>
            </a:path>
          </a:gra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81F8D7-4BA5-44EA-B4C8-09C26EAEA5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84e1367f8f4f6f">
            <a:alphaModFix amt="28000"/>
          </a:blip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template-panel-111">
            <a:extLst xmlns:a="http://schemas.openxmlformats.org/drawingml/2006/main">
              <a:ext uri="{FF2B5EF4-FFF2-40B4-BE49-F238E27FC236}">
                <a16:creationId xmlns:a16="http://schemas.microsoft.com/office/drawing/2014/main" id="{2C49791A-CE4A-4396-AC92-E7344B416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11F">
                  <a:alpha val="3360"/>
                </a:srgbClr>
              </a:gs>
              <a:gs pos="100000">
                <a:srgbClr val="07111F">
                  <a:alpha val="1624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3DF955-C5AC-4E47-B4F4-79BD5F5027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abe28bb9a442f3">
            <a:alphaModFix amt="82000"/>
          </a:blip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58400" y="243840"/>
            <a:ext cx="1402080" cy="615547"/>
          </a:xfrm>
          <a:prstGeom xmlns:a="http://schemas.openxmlformats.org/drawingml/2006/main" prst="rect">
            <a:avLst/>
          </a:prstGeom>
        </p:spPr>
      </p:pic>
      <p:sp>
        <p:nvSpPr>
          <p:cNvPr id="6" name="copy-112">
            <a:extLst xmlns:a="http://schemas.openxmlformats.org/drawingml/2006/main">
              <a:ext uri="{FF2B5EF4-FFF2-40B4-BE49-F238E27FC236}">
                <a16:creationId xmlns:a16="http://schemas.microsoft.com/office/drawing/2014/main" id="{A506B2D9-0706-4FE0-AD49-92051D9A4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23838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05</a:t>
            </a:r>
          </a:p>
        </p:txBody>
      </p:sp>
      <p:sp>
        <p:nvSpPr>
          <p:cNvPr id="7" name="template-panel-113">
            <a:extLst xmlns:a="http://schemas.openxmlformats.org/drawingml/2006/main">
              <a:ext uri="{FF2B5EF4-FFF2-40B4-BE49-F238E27FC236}">
                <a16:creationId xmlns:a16="http://schemas.microsoft.com/office/drawing/2014/main" id="{37DB0E4D-5A1C-412B-B1C0-35D7ECB56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" y="319088"/>
            <a:ext cx="609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>
              <a:alpha val="46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copy-114">
            <a:extLst xmlns:a="http://schemas.openxmlformats.org/drawingml/2006/main">
              <a:ext uri="{FF2B5EF4-FFF2-40B4-BE49-F238E27FC236}">
                <a16:creationId xmlns:a16="http://schemas.microsoft.com/office/drawing/2014/main" id="{A0C312ED-9A0D-4906-A0BE-AF73A6D4B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3555" y="223838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defRPr>
            </a:pPr>
            <a:r>
              <a: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rPr>
              <a:t>CRÉDITO / JUDICIAL</a:t>
            </a:r>
          </a:p>
        </p:txBody>
      </p:sp>
      <p:sp>
        <p:nvSpPr>
          <p:cNvPr id="9" name="template-panel-115">
            <a:extLst xmlns:a="http://schemas.openxmlformats.org/drawingml/2006/main">
              <a:ext uri="{FF2B5EF4-FFF2-40B4-BE49-F238E27FC236}">
                <a16:creationId xmlns:a16="http://schemas.microsoft.com/office/drawing/2014/main" id="{33CA2E95-4C03-457C-9BE7-469388C58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6248400"/>
            <a:ext cx="28384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>
              <a:alpha val="78000"/>
            </a:srgbClr>
          </a:solidFill>
          <a:ln xmlns:a="http://schemas.openxmlformats.org/drawingml/2006/main" w="9525">
            <a:solidFill>
              <a:srgbClr val="C99D66">
                <a:alpha val="20000"/>
              </a:srgbClr>
            </a:solidFill>
          </a:ln>
        </p:spPr>
      </p:sp>
      <p:sp>
        <p:nvSpPr>
          <p:cNvPr id="10" name="copy-116">
            <a:extLst xmlns:a="http://schemas.openxmlformats.org/drawingml/2006/main">
              <a:ext uri="{FF2B5EF4-FFF2-40B4-BE49-F238E27FC236}">
                <a16:creationId xmlns:a16="http://schemas.microsoft.com/office/drawing/2014/main" id="{5F1F0B76-5DAD-4A94-8731-6C54866E9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‹</a:t>
            </a:r>
          </a:p>
        </p:txBody>
      </p:sp>
      <p:sp>
        <p:nvSpPr>
          <p:cNvPr id="11" name="copy-117">
            <a:extLst xmlns:a="http://schemas.openxmlformats.org/drawingml/2006/main">
              <a:ext uri="{FF2B5EF4-FFF2-40B4-BE49-F238E27FC236}">
                <a16:creationId xmlns:a16="http://schemas.microsoft.com/office/drawing/2014/main" id="{1D8A6CA0-70EC-4C12-B3EE-100882321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6419850"/>
            <a:ext cx="6667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pPr>
            <a:r>
              <a: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rPr>
              <a:t>05 / 11</a:t>
            </a:r>
          </a:p>
        </p:txBody>
      </p:sp>
      <p:sp>
        <p:nvSpPr>
          <p:cNvPr id="12" name="template-panel-118">
            <a:extLst xmlns:a="http://schemas.openxmlformats.org/drawingml/2006/main">
              <a:ext uri="{FF2B5EF4-FFF2-40B4-BE49-F238E27FC236}">
                <a16:creationId xmlns:a16="http://schemas.microsoft.com/office/drawing/2014/main" id="{8396BAE0-40B3-4B64-B739-CFC6BE97E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1276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8">
              <a:alpha val="18000"/>
            </a:srgbClr>
          </a:solidFill>
          <a:ln xmlns:a="http://schemas.openxmlformats.org/drawingml/2006/main" w="0">
            <a:noFill/>
          </a:ln>
        </p:spPr>
      </p:sp>
      <p:sp>
        <p:nvSpPr>
          <p:cNvPr id="13" name="template-panel-119">
            <a:extLst xmlns:a="http://schemas.openxmlformats.org/drawingml/2006/main">
              <a:ext uri="{FF2B5EF4-FFF2-40B4-BE49-F238E27FC236}">
                <a16:creationId xmlns:a16="http://schemas.microsoft.com/office/drawing/2014/main" id="{E648C85D-122C-44D4-82E0-BE3D3B76B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580159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/>
          </a:solidFill>
          <a:ln xmlns:a="http://schemas.openxmlformats.org/drawingml/2006/main" w="0">
            <a:noFill/>
          </a:ln>
        </p:spPr>
      </p:sp>
      <p:sp>
        <p:nvSpPr>
          <p:cNvPr id="14" name="copy-120">
            <a:extLst xmlns:a="http://schemas.openxmlformats.org/drawingml/2006/main">
              <a:ext uri="{FF2B5EF4-FFF2-40B4-BE49-F238E27FC236}">
                <a16:creationId xmlns:a16="http://schemas.microsoft.com/office/drawing/2014/main" id="{64A37DA6-2AC1-42AB-9CBF-B29DB6921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75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›</a:t>
            </a:r>
          </a:p>
        </p:txBody>
      </p:sp>
      <p:sp>
        <p:nvSpPr>
          <p:cNvPr id="15" name="title-6">
            <a:extLst xmlns:a="http://schemas.openxmlformats.org/drawingml/2006/main">
              <a:ext uri="{FF2B5EF4-FFF2-40B4-BE49-F238E27FC236}">
                <a16:creationId xmlns:a16="http://schemas.microsoft.com/office/drawing/2014/main" id="{6C469E0C-54BC-4A77-809C-B10DAAFE3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04875"/>
            <a:ext cx="1047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2000"/>
              </a:lnSpc>
              <a:buNone/>
              <a:def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Crédito</a:t>
            </a:r>
          </a:p>
        </p:txBody>
      </p:sp>
      <p:sp>
        <p:nvSpPr>
          <p:cNvPr id="16" name="copy-121">
            <a:extLst xmlns:a="http://schemas.openxmlformats.org/drawingml/2006/main">
              <a:ext uri="{FF2B5EF4-FFF2-40B4-BE49-F238E27FC236}">
                <a16:creationId xmlns:a16="http://schemas.microsoft.com/office/drawing/2014/main" id="{5B99734F-1722-4ADE-8233-4AB0151F2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88186"/>
            <a:ext cx="1047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2000"/>
              </a:lnSpc>
              <a:buNone/>
              <a:def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Judicial</a:t>
            </a:r>
          </a:p>
        </p:txBody>
      </p:sp>
      <p:sp>
        <p:nvSpPr>
          <p:cNvPr id="17" name="copy-122">
            <a:extLst xmlns:a="http://schemas.openxmlformats.org/drawingml/2006/main">
              <a:ext uri="{FF2B5EF4-FFF2-40B4-BE49-F238E27FC236}">
                <a16:creationId xmlns:a16="http://schemas.microsoft.com/office/drawing/2014/main" id="{1F42848D-5765-4002-9E78-1645F5B5B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733675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80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680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pPr>
            <a:r>
              <a:rPr sz="1680" b="0">
                <a:solidFill>
                  <a:srgbClr val="D7DCE4"/>
                </a:solidFill>
                <a:latin typeface="Geist"/>
                <a:ea typeface="Geist"/>
                <a:cs typeface="Geist"/>
              </a:rPr>
              <a:t>Análise das características do direito creditório</a:t>
            </a:r>
          </a:p>
          <a:p xmlns:a="http://schemas.openxmlformats.org/drawingml/2006/main">
            <a:pPr>
              <a:lnSpc>
                <a:spcPct val="140000"/>
              </a:lnSpc>
              <a:buNone/>
              <a:defRPr sz="1680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pPr>
            <a:r>
              <a:rPr sz="1680" b="0">
                <a:solidFill>
                  <a:srgbClr val="D7DCE4"/>
                </a:solidFill>
                <a:latin typeface="Geist"/>
                <a:ea typeface="Geist"/>
                <a:cs typeface="Geist"/>
              </a:rPr>
              <a:t>e das alternativas para a operação.</a:t>
            </a:r>
          </a:p>
        </p:txBody>
      </p:sp>
      <p:sp>
        <p:nvSpPr>
          <p:cNvPr id="18" name="copy-123">
            <a:extLst xmlns:a="http://schemas.openxmlformats.org/drawingml/2006/main">
              <a:ext uri="{FF2B5EF4-FFF2-40B4-BE49-F238E27FC236}">
                <a16:creationId xmlns:a16="http://schemas.microsoft.com/office/drawing/2014/main" id="{719BE1B1-9DD8-4BC4-BBB3-E430875F8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867150"/>
            <a:ext cx="57245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608" b="0" spc="-184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4608" b="0" spc="-184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608" b="0" spc="-184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Precatórios</a:t>
            </a:r>
          </a:p>
        </p:txBody>
      </p:sp>
      <p:sp>
        <p:nvSpPr>
          <p:cNvPr id="19" name="copy-124">
            <a:extLst xmlns:a="http://schemas.openxmlformats.org/drawingml/2006/main">
              <a:ext uri="{FF2B5EF4-FFF2-40B4-BE49-F238E27FC236}">
                <a16:creationId xmlns:a16="http://schemas.microsoft.com/office/drawing/2014/main" id="{1220CA0B-E1E4-43A8-8CEC-444A382B8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800600"/>
            <a:ext cx="56102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35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350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Avaliação da oportunidade</a:t>
            </a:r>
          </a:p>
          <a:p xmlns:a="http://schemas.openxmlformats.org/drawingml/2006/main">
            <a:pPr>
              <a:lnSpc>
                <a:spcPct val="140000"/>
              </a:lnSpc>
              <a:buNone/>
              <a:defRPr sz="135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350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e da estrutura de negociação.</a:t>
            </a:r>
          </a:p>
        </p:txBody>
      </p:sp>
      <p:sp>
        <p:nvSpPr>
          <p:cNvPr id="20" name="template-panel-125">
            <a:extLst xmlns:a="http://schemas.openxmlformats.org/drawingml/2006/main">
              <a:ext uri="{FF2B5EF4-FFF2-40B4-BE49-F238E27FC236}">
                <a16:creationId xmlns:a16="http://schemas.microsoft.com/office/drawing/2014/main" id="{B677E940-298B-42A9-BC4F-89424DAD9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724275"/>
            <a:ext cx="4183380" cy="2105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2A44">
              <a:alpha val="36000"/>
            </a:srgbClr>
          </a:solidFill>
          <a:ln xmlns:a="http://schemas.openxmlformats.org/drawingml/2006/main" w="9525">
            <a:solidFill>
              <a:srgbClr val="C99D66">
                <a:alpha val="35000"/>
              </a:srgbClr>
            </a:solidFill>
          </a:ln>
        </p:spPr>
      </p:sp>
      <p:sp>
        <p:nvSpPr>
          <p:cNvPr id="21" name="copy-126">
            <a:extLst xmlns:a="http://schemas.openxmlformats.org/drawingml/2006/main">
              <a:ext uri="{FF2B5EF4-FFF2-40B4-BE49-F238E27FC236}">
                <a16:creationId xmlns:a16="http://schemas.microsoft.com/office/drawing/2014/main" id="{CB18792A-7A9B-488F-A4A6-F273881E0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9525" y="3943350"/>
            <a:ext cx="347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60" b="0" spc="-230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5760" b="0" spc="-230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5760" b="0" spc="-230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NPL</a:t>
            </a:r>
          </a:p>
        </p:txBody>
      </p:sp>
      <p:sp>
        <p:nvSpPr>
          <p:cNvPr id="22" name="copy-127">
            <a:extLst xmlns:a="http://schemas.openxmlformats.org/drawingml/2006/main">
              <a:ext uri="{FF2B5EF4-FFF2-40B4-BE49-F238E27FC236}">
                <a16:creationId xmlns:a16="http://schemas.microsoft.com/office/drawing/2014/main" id="{8B184B65-82E1-4773-B549-48C1EB664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962525"/>
            <a:ext cx="34099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35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350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Créditos inadimplidos</a:t>
            </a:r>
          </a:p>
          <a:p xmlns:a="http://schemas.openxmlformats.org/drawingml/2006/main">
            <a:pPr>
              <a:lnSpc>
                <a:spcPct val="140000"/>
              </a:lnSpc>
              <a:buNone/>
              <a:defRPr sz="135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350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e ativos estressados.</a:t>
            </a:r>
          </a:p>
        </p:txBody>
      </p:sp>
    </p:spTree>
    <p:extLst>
      <p:ext uri="{BB962C8B-B14F-4D97-AF65-F5344CB8AC3E}">
        <p14:creationId xmlns:p14="http://schemas.microsoft.com/office/powerpoint/2010/main" val="1285371442"/>
      </p:ext>
    </p:extLst>
  </p:cSld>
</p:sld>
</file>

<file path=ppt/slides/slide6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B1729"/>
            </a:gs>
            <a:gs pos="48000">
              <a:srgbClr val="07111F"/>
            </a:gs>
            <a:gs pos="100000">
              <a:srgbClr val="030A13"/>
            </a:gs>
          </a:gsLst>
          <a:lin ang="252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emplate-panel-128">
            <a:extLst xmlns:a="http://schemas.openxmlformats.org/drawingml/2006/main">
              <a:ext uri="{FF2B5EF4-FFF2-40B4-BE49-F238E27FC236}">
                <a16:creationId xmlns:a16="http://schemas.microsoft.com/office/drawing/2014/main" id="{E61FE412-9934-46C6-8FED-DAD6E15D7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293754">
                  <a:alpha val="80000"/>
                </a:srgbClr>
              </a:gs>
              <a:gs pos="38000">
                <a:srgbClr val="293754">
                  <a:alpha val="0"/>
                </a:srgbClr>
              </a:gs>
              <a:gs pos="100000">
                <a:srgbClr val="293754">
                  <a:alpha val="0"/>
                </a:srgbClr>
              </a:gs>
            </a:gsLst>
            <a:path path="shape">
              <a:fillToRect l="14000" t="82000" r="86000" b="18000"/>
            </a:path>
          </a:gradFill>
          <a:ln xmlns:a="http://schemas.openxmlformats.org/drawingml/2006/main" w="0">
            <a:noFill/>
          </a:ln>
        </p:spPr>
      </p:sp>
      <p:sp>
        <p:nvSpPr>
          <p:cNvPr id="2" name="template-panel-129">
            <a:extLst xmlns:a="http://schemas.openxmlformats.org/drawingml/2006/main">
              <a:ext uri="{FF2B5EF4-FFF2-40B4-BE49-F238E27FC236}">
                <a16:creationId xmlns:a16="http://schemas.microsoft.com/office/drawing/2014/main" id="{4E859C19-30F9-44D2-B008-9F608D8FA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C99D66">
                  <a:alpha val="9000"/>
                </a:srgbClr>
              </a:gs>
              <a:gs pos="28000">
                <a:srgbClr val="C99D66">
                  <a:alpha val="0"/>
                </a:srgbClr>
              </a:gs>
              <a:gs pos="100000">
                <a:srgbClr val="C99D66">
                  <a:alpha val="0"/>
                </a:srgbClr>
              </a:gs>
            </a:gsLst>
            <a:path path="shape">
              <a:fillToRect l="74000" t="18000" r="26000" b="82000"/>
            </a:path>
          </a:gra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3C2511-1AB8-4F4D-86B8-392A157C4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8bac35f4b64b41">
            <a:alphaModFix amt="28000"/>
          </a:blip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template-panel-130">
            <a:extLst xmlns:a="http://schemas.openxmlformats.org/drawingml/2006/main">
              <a:ext uri="{FF2B5EF4-FFF2-40B4-BE49-F238E27FC236}">
                <a16:creationId xmlns:a16="http://schemas.microsoft.com/office/drawing/2014/main" id="{AD69F52B-EA63-4716-8149-1EF2ED8D6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11F">
                  <a:alpha val="3360"/>
                </a:srgbClr>
              </a:gs>
              <a:gs pos="100000">
                <a:srgbClr val="07111F">
                  <a:alpha val="1624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09C25F-E076-4AB2-94E4-6A6609B0A3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723f5a404142cf">
            <a:alphaModFix amt="82000"/>
          </a:blip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58400" y="243840"/>
            <a:ext cx="1402080" cy="615547"/>
          </a:xfrm>
          <a:prstGeom xmlns:a="http://schemas.openxmlformats.org/drawingml/2006/main" prst="rect">
            <a:avLst/>
          </a:prstGeom>
        </p:spPr>
      </p:pic>
      <p:sp>
        <p:nvSpPr>
          <p:cNvPr id="6" name="copy-131">
            <a:extLst xmlns:a="http://schemas.openxmlformats.org/drawingml/2006/main">
              <a:ext uri="{FF2B5EF4-FFF2-40B4-BE49-F238E27FC236}">
                <a16:creationId xmlns:a16="http://schemas.microsoft.com/office/drawing/2014/main" id="{0AA4F29C-5203-49F2-93D4-5EB7D5CB6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23838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06</a:t>
            </a:r>
          </a:p>
        </p:txBody>
      </p:sp>
      <p:sp>
        <p:nvSpPr>
          <p:cNvPr id="7" name="template-panel-132">
            <a:extLst xmlns:a="http://schemas.openxmlformats.org/drawingml/2006/main">
              <a:ext uri="{FF2B5EF4-FFF2-40B4-BE49-F238E27FC236}">
                <a16:creationId xmlns:a16="http://schemas.microsoft.com/office/drawing/2014/main" id="{446CC48B-F815-4EEC-8908-5B416B61B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" y="319088"/>
            <a:ext cx="609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>
              <a:alpha val="46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copy-133">
            <a:extLst xmlns:a="http://schemas.openxmlformats.org/drawingml/2006/main">
              <a:ext uri="{FF2B5EF4-FFF2-40B4-BE49-F238E27FC236}">
                <a16:creationId xmlns:a16="http://schemas.microsoft.com/office/drawing/2014/main" id="{45DD2B44-6231-40A9-92D9-C15EB57D1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3555" y="223838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defRPr>
            </a:pPr>
            <a:r>
              <a: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rPr>
              <a:t>CRÉDITO / PESSOA FÍSICA</a:t>
            </a:r>
          </a:p>
        </p:txBody>
      </p:sp>
      <p:sp>
        <p:nvSpPr>
          <p:cNvPr id="9" name="template-panel-134">
            <a:extLst xmlns:a="http://schemas.openxmlformats.org/drawingml/2006/main">
              <a:ext uri="{FF2B5EF4-FFF2-40B4-BE49-F238E27FC236}">
                <a16:creationId xmlns:a16="http://schemas.microsoft.com/office/drawing/2014/main" id="{2C5003C3-3A02-4F35-B7A2-19811F6F1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6248400"/>
            <a:ext cx="28384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>
              <a:alpha val="78000"/>
            </a:srgbClr>
          </a:solidFill>
          <a:ln xmlns:a="http://schemas.openxmlformats.org/drawingml/2006/main" w="9525">
            <a:solidFill>
              <a:srgbClr val="C99D66">
                <a:alpha val="20000"/>
              </a:srgbClr>
            </a:solidFill>
          </a:ln>
        </p:spPr>
      </p:sp>
      <p:sp>
        <p:nvSpPr>
          <p:cNvPr id="10" name="copy-135">
            <a:extLst xmlns:a="http://schemas.openxmlformats.org/drawingml/2006/main">
              <a:ext uri="{FF2B5EF4-FFF2-40B4-BE49-F238E27FC236}">
                <a16:creationId xmlns:a16="http://schemas.microsoft.com/office/drawing/2014/main" id="{2101BB26-B7E5-4EE4-A13F-1324B7C87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‹</a:t>
            </a:r>
          </a:p>
        </p:txBody>
      </p:sp>
      <p:sp>
        <p:nvSpPr>
          <p:cNvPr id="11" name="copy-136">
            <a:extLst xmlns:a="http://schemas.openxmlformats.org/drawingml/2006/main">
              <a:ext uri="{FF2B5EF4-FFF2-40B4-BE49-F238E27FC236}">
                <a16:creationId xmlns:a16="http://schemas.microsoft.com/office/drawing/2014/main" id="{9B48EE44-0666-495D-A86C-B4CA6A2A1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6419850"/>
            <a:ext cx="6667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pPr>
            <a:r>
              <a: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rPr>
              <a:t>06 / 11</a:t>
            </a:r>
          </a:p>
        </p:txBody>
      </p:sp>
      <p:sp>
        <p:nvSpPr>
          <p:cNvPr id="12" name="template-panel-137">
            <a:extLst xmlns:a="http://schemas.openxmlformats.org/drawingml/2006/main">
              <a:ext uri="{FF2B5EF4-FFF2-40B4-BE49-F238E27FC236}">
                <a16:creationId xmlns:a16="http://schemas.microsoft.com/office/drawing/2014/main" id="{4DBFF6C0-6681-42D7-92C2-400E99A4A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1276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8">
              <a:alpha val="18000"/>
            </a:srgbClr>
          </a:solidFill>
          <a:ln xmlns:a="http://schemas.openxmlformats.org/drawingml/2006/main" w="0">
            <a:noFill/>
          </a:ln>
        </p:spPr>
      </p:sp>
      <p:sp>
        <p:nvSpPr>
          <p:cNvPr id="13" name="template-panel-138">
            <a:extLst xmlns:a="http://schemas.openxmlformats.org/drawingml/2006/main">
              <a:ext uri="{FF2B5EF4-FFF2-40B4-BE49-F238E27FC236}">
                <a16:creationId xmlns:a16="http://schemas.microsoft.com/office/drawing/2014/main" id="{0E81894B-AF55-43D3-BA41-EBB386825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696191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/>
          </a:solidFill>
          <a:ln xmlns:a="http://schemas.openxmlformats.org/drawingml/2006/main" w="0">
            <a:noFill/>
          </a:ln>
        </p:spPr>
      </p:sp>
      <p:sp>
        <p:nvSpPr>
          <p:cNvPr id="14" name="copy-139">
            <a:extLst xmlns:a="http://schemas.openxmlformats.org/drawingml/2006/main">
              <a:ext uri="{FF2B5EF4-FFF2-40B4-BE49-F238E27FC236}">
                <a16:creationId xmlns:a16="http://schemas.microsoft.com/office/drawing/2014/main" id="{83A3827E-BC53-4DF1-94A0-CDE5FC1A2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75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›</a:t>
            </a:r>
          </a:p>
        </p:txBody>
      </p:sp>
      <p:sp>
        <p:nvSpPr>
          <p:cNvPr id="15" name="title-7">
            <a:extLst xmlns:a="http://schemas.openxmlformats.org/drawingml/2006/main">
              <a:ext uri="{FF2B5EF4-FFF2-40B4-BE49-F238E27FC236}">
                <a16:creationId xmlns:a16="http://schemas.microsoft.com/office/drawing/2014/main" id="{1550B490-FDCA-44BA-A510-289CFC7A7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04875"/>
            <a:ext cx="1047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2000"/>
              </a:lnSpc>
              <a:buNone/>
              <a:def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Crédito com</a:t>
            </a:r>
          </a:p>
        </p:txBody>
      </p:sp>
      <p:sp>
        <p:nvSpPr>
          <p:cNvPr id="16" name="copy-140">
            <a:extLst xmlns:a="http://schemas.openxmlformats.org/drawingml/2006/main">
              <a:ext uri="{FF2B5EF4-FFF2-40B4-BE49-F238E27FC236}">
                <a16:creationId xmlns:a16="http://schemas.microsoft.com/office/drawing/2014/main" id="{A1BC89E7-8C9E-45C7-949E-5A973C7DA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88186"/>
            <a:ext cx="1047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2000"/>
              </a:lnSpc>
              <a:buNone/>
              <a:def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garantia imobiliária</a:t>
            </a:r>
          </a:p>
        </p:txBody>
      </p:sp>
      <p:sp>
        <p:nvSpPr>
          <p:cNvPr id="17" name="copy-141">
            <a:extLst xmlns:a="http://schemas.openxmlformats.org/drawingml/2006/main">
              <a:ext uri="{FF2B5EF4-FFF2-40B4-BE49-F238E27FC236}">
                <a16:creationId xmlns:a16="http://schemas.microsoft.com/office/drawing/2014/main" id="{ED2209D2-B3FD-40AB-9EAD-C5176C03E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619375"/>
            <a:ext cx="1000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80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680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pPr>
            <a:r>
              <a:rPr sz="1680" b="0">
                <a:solidFill>
                  <a:srgbClr val="D7DCE4"/>
                </a:solidFill>
                <a:latin typeface="Geist"/>
                <a:ea typeface="Geist"/>
                <a:cs typeface="Geist"/>
              </a:rPr>
              <a:t>Alternativas a partir do perfil do cliente</a:t>
            </a:r>
          </a:p>
          <a:p xmlns:a="http://schemas.openxmlformats.org/drawingml/2006/main">
            <a:pPr>
              <a:lnSpc>
                <a:spcPct val="140000"/>
              </a:lnSpc>
              <a:buNone/>
              <a:defRPr sz="1680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pPr>
            <a:r>
              <a:rPr sz="1680" b="0">
                <a:solidFill>
                  <a:srgbClr val="D7DCE4"/>
                </a:solidFill>
                <a:latin typeface="Geist"/>
                <a:ea typeface="Geist"/>
                <a:cs typeface="Geist"/>
              </a:rPr>
              <a:t>e das características do imóvel.</a:t>
            </a:r>
          </a:p>
        </p:txBody>
      </p:sp>
      <p:sp>
        <p:nvSpPr>
          <p:cNvPr id="18" name="template-panel-142">
            <a:extLst xmlns:a="http://schemas.openxmlformats.org/drawingml/2006/main">
              <a:ext uri="{FF2B5EF4-FFF2-40B4-BE49-F238E27FC236}">
                <a16:creationId xmlns:a16="http://schemas.microsoft.com/office/drawing/2014/main" id="{013FEFFC-643C-440B-A71D-5EA33813E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724275"/>
            <a:ext cx="5143500" cy="1647825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C99D66">
                  <a:alpha val="7000"/>
                </a:srgbClr>
              </a:gs>
              <a:gs pos="100000">
                <a:srgbClr val="1F2A44">
                  <a:alpha val="38000"/>
                </a:srgbClr>
              </a:gs>
            </a:gsLst>
            <a:lin ang="2100000"/>
          </a:gradFill>
          <a:ln xmlns:a="http://schemas.openxmlformats.org/drawingml/2006/main" w="9525">
            <a:solidFill>
              <a:srgbClr val="C99D66">
                <a:alpha val="35000"/>
              </a:srgbClr>
            </a:solidFill>
          </a:ln>
        </p:spPr>
      </p:sp>
      <p:sp>
        <p:nvSpPr>
          <p:cNvPr id="19" name="copy-143">
            <a:extLst xmlns:a="http://schemas.openxmlformats.org/drawingml/2006/main">
              <a:ext uri="{FF2B5EF4-FFF2-40B4-BE49-F238E27FC236}">
                <a16:creationId xmlns:a16="http://schemas.microsoft.com/office/drawing/2014/main" id="{3BDC8704-DE72-4B9D-9182-9D5F7E54C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" y="3971925"/>
            <a:ext cx="4629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0" spc="-144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3600" b="0" spc="-144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3600" b="0" spc="-144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Home Equity</a:t>
            </a:r>
          </a:p>
        </p:txBody>
      </p:sp>
      <p:sp>
        <p:nvSpPr>
          <p:cNvPr id="20" name="copy-144">
            <a:extLst xmlns:a="http://schemas.openxmlformats.org/drawingml/2006/main">
              <a:ext uri="{FF2B5EF4-FFF2-40B4-BE49-F238E27FC236}">
                <a16:creationId xmlns:a16="http://schemas.microsoft.com/office/drawing/2014/main" id="{B5DD8E2A-ED2A-4C67-9A47-2A9AEB50F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7745" y="4791075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2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32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320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Garantia de imóvel urbano.</a:t>
            </a:r>
          </a:p>
        </p:txBody>
      </p:sp>
      <p:sp>
        <p:nvSpPr>
          <p:cNvPr id="21" name="template-panel-145">
            <a:extLst xmlns:a="http://schemas.openxmlformats.org/drawingml/2006/main">
              <a:ext uri="{FF2B5EF4-FFF2-40B4-BE49-F238E27FC236}">
                <a16:creationId xmlns:a16="http://schemas.microsoft.com/office/drawing/2014/main" id="{08BFBC84-DEAD-4CAD-8221-3CC106D2F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6980" y="3724275"/>
            <a:ext cx="5143500" cy="1647825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C99D66">
                  <a:alpha val="7000"/>
                </a:srgbClr>
              </a:gs>
              <a:gs pos="100000">
                <a:srgbClr val="1F2A44">
                  <a:alpha val="38000"/>
                </a:srgbClr>
              </a:gs>
            </a:gsLst>
            <a:lin ang="2100000"/>
          </a:gradFill>
          <a:ln xmlns:a="http://schemas.openxmlformats.org/drawingml/2006/main" w="9525">
            <a:solidFill>
              <a:srgbClr val="C99D66">
                <a:alpha val="35000"/>
              </a:srgbClr>
            </a:solidFill>
          </a:ln>
        </p:spPr>
      </p:sp>
      <p:sp>
        <p:nvSpPr>
          <p:cNvPr id="22" name="copy-146">
            <a:extLst xmlns:a="http://schemas.openxmlformats.org/drawingml/2006/main">
              <a:ext uri="{FF2B5EF4-FFF2-40B4-BE49-F238E27FC236}">
                <a16:creationId xmlns:a16="http://schemas.microsoft.com/office/drawing/2014/main" id="{D5179F4D-4E6D-49A3-BD56-CF463195D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4155" y="3971925"/>
            <a:ext cx="4629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0" spc="-144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3600" b="0" spc="-144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3600" b="0" spc="-144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Farm Equity</a:t>
            </a:r>
          </a:p>
        </p:txBody>
      </p:sp>
      <p:sp>
        <p:nvSpPr>
          <p:cNvPr id="23" name="copy-147">
            <a:extLst xmlns:a="http://schemas.openxmlformats.org/drawingml/2006/main">
              <a:ext uri="{FF2B5EF4-FFF2-40B4-BE49-F238E27FC236}">
                <a16:creationId xmlns:a16="http://schemas.microsoft.com/office/drawing/2014/main" id="{07A04A8A-CB04-4253-9C47-226D4EF08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3205" y="4791075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2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32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320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Garantia de imóvel rural.</a:t>
            </a:r>
          </a:p>
        </p:txBody>
      </p:sp>
      <p:sp>
        <p:nvSpPr>
          <p:cNvPr id="24" name="template-panel-148">
            <a:extLst xmlns:a="http://schemas.openxmlformats.org/drawingml/2006/main">
              <a:ext uri="{FF2B5EF4-FFF2-40B4-BE49-F238E27FC236}">
                <a16:creationId xmlns:a16="http://schemas.microsoft.com/office/drawing/2014/main" id="{9CC78B7F-8D5F-455A-9B94-E50C635CE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638800"/>
            <a:ext cx="1072896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>
              <a:alpha val="33000"/>
            </a:srgbClr>
          </a:solidFill>
          <a:ln xmlns:a="http://schemas.openxmlformats.org/drawingml/2006/main" w="0">
            <a:noFill/>
          </a:ln>
        </p:spPr>
      </p:sp>
      <p:sp>
        <p:nvSpPr>
          <p:cNvPr id="25" name="copy-149">
            <a:extLst xmlns:a="http://schemas.openxmlformats.org/drawingml/2006/main">
              <a:ext uri="{FF2B5EF4-FFF2-40B4-BE49-F238E27FC236}">
                <a16:creationId xmlns:a16="http://schemas.microsoft.com/office/drawing/2014/main" id="{16375496-AE1A-4D2C-872D-0972B8CF7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810250"/>
            <a:ext cx="10572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84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984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984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Sujeito à análise de crédito, avaliação da garantia e condições da instituição financiadora.</a:t>
            </a:r>
          </a:p>
        </p:txBody>
      </p:sp>
    </p:spTree>
    <p:extLst>
      <p:ext uri="{BB962C8B-B14F-4D97-AF65-F5344CB8AC3E}">
        <p14:creationId xmlns:p14="http://schemas.microsoft.com/office/powerpoint/2010/main" val="906404948"/>
      </p:ext>
    </p:extLst>
  </p:cSld>
</p:sld>
</file>

<file path=ppt/slides/slide7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B1729"/>
            </a:gs>
            <a:gs pos="48000">
              <a:srgbClr val="07111F"/>
            </a:gs>
            <a:gs pos="100000">
              <a:srgbClr val="030A13"/>
            </a:gs>
          </a:gsLst>
          <a:lin ang="252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template-panel-150">
            <a:extLst xmlns:a="http://schemas.openxmlformats.org/drawingml/2006/main">
              <a:ext uri="{FF2B5EF4-FFF2-40B4-BE49-F238E27FC236}">
                <a16:creationId xmlns:a16="http://schemas.microsoft.com/office/drawing/2014/main" id="{AD3C8940-5C03-41AA-B053-C634F33B1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293754">
                  <a:alpha val="80000"/>
                </a:srgbClr>
              </a:gs>
              <a:gs pos="38000">
                <a:srgbClr val="293754">
                  <a:alpha val="0"/>
                </a:srgbClr>
              </a:gs>
              <a:gs pos="100000">
                <a:srgbClr val="293754">
                  <a:alpha val="0"/>
                </a:srgbClr>
              </a:gs>
            </a:gsLst>
            <a:path path="shape">
              <a:fillToRect l="14000" t="82000" r="86000" b="18000"/>
            </a:path>
          </a:gradFill>
          <a:ln xmlns:a="http://schemas.openxmlformats.org/drawingml/2006/main" w="0">
            <a:noFill/>
          </a:ln>
        </p:spPr>
      </p:sp>
      <p:sp>
        <p:nvSpPr>
          <p:cNvPr id="2" name="template-panel-151">
            <a:extLst xmlns:a="http://schemas.openxmlformats.org/drawingml/2006/main">
              <a:ext uri="{FF2B5EF4-FFF2-40B4-BE49-F238E27FC236}">
                <a16:creationId xmlns:a16="http://schemas.microsoft.com/office/drawing/2014/main" id="{0723527A-7483-45A9-8D9D-243997CEE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C99D66">
                  <a:alpha val="9000"/>
                </a:srgbClr>
              </a:gs>
              <a:gs pos="28000">
                <a:srgbClr val="C99D66">
                  <a:alpha val="0"/>
                </a:srgbClr>
              </a:gs>
              <a:gs pos="100000">
                <a:srgbClr val="C99D66">
                  <a:alpha val="0"/>
                </a:srgbClr>
              </a:gs>
            </a:gsLst>
            <a:path path="shape">
              <a:fillToRect l="74000" t="18000" r="26000" b="82000"/>
            </a:path>
          </a:gra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3A1501-F14D-4885-B154-AB64ADA57C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49bcbf9b3d41bf">
            <a:alphaModFix amt="28000"/>
          </a:blip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template-panel-152">
            <a:extLst xmlns:a="http://schemas.openxmlformats.org/drawingml/2006/main">
              <a:ext uri="{FF2B5EF4-FFF2-40B4-BE49-F238E27FC236}">
                <a16:creationId xmlns:a16="http://schemas.microsoft.com/office/drawing/2014/main" id="{6E3D0D09-40F3-446D-BE86-3F19D5955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11F">
                  <a:alpha val="3360"/>
                </a:srgbClr>
              </a:gs>
              <a:gs pos="100000">
                <a:srgbClr val="07111F">
                  <a:alpha val="1624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E67FD8-1D2B-41D4-AC1F-59FEC00EF8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c42697628c459b">
            <a:alphaModFix amt="82000"/>
          </a:blip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58400" y="243840"/>
            <a:ext cx="1402080" cy="615547"/>
          </a:xfrm>
          <a:prstGeom xmlns:a="http://schemas.openxmlformats.org/drawingml/2006/main" prst="rect">
            <a:avLst/>
          </a:prstGeom>
        </p:spPr>
      </p:pic>
      <p:sp>
        <p:nvSpPr>
          <p:cNvPr id="6" name="copy-153">
            <a:extLst xmlns:a="http://schemas.openxmlformats.org/drawingml/2006/main">
              <a:ext uri="{FF2B5EF4-FFF2-40B4-BE49-F238E27FC236}">
                <a16:creationId xmlns:a16="http://schemas.microsoft.com/office/drawing/2014/main" id="{1A1FD598-F1BA-4EDE-99F5-D29C1C6F8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23838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07</a:t>
            </a:r>
          </a:p>
        </p:txBody>
      </p:sp>
      <p:sp>
        <p:nvSpPr>
          <p:cNvPr id="7" name="template-panel-154">
            <a:extLst xmlns:a="http://schemas.openxmlformats.org/drawingml/2006/main">
              <a:ext uri="{FF2B5EF4-FFF2-40B4-BE49-F238E27FC236}">
                <a16:creationId xmlns:a16="http://schemas.microsoft.com/office/drawing/2014/main" id="{08D295C0-368A-4240-A66A-AB2E0ECB6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" y="319088"/>
            <a:ext cx="609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>
              <a:alpha val="46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copy-155">
            <a:extLst xmlns:a="http://schemas.openxmlformats.org/drawingml/2006/main">
              <a:ext uri="{FF2B5EF4-FFF2-40B4-BE49-F238E27FC236}">
                <a16:creationId xmlns:a16="http://schemas.microsoft.com/office/drawing/2014/main" id="{B03D0960-DE54-4945-86AF-CCF1A4DEB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3555" y="223838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defRPr>
            </a:pPr>
            <a:r>
              <a: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rPr>
              <a:t>INVESTIMENTOS / CONSÓRCIO</a:t>
            </a:r>
          </a:p>
        </p:txBody>
      </p:sp>
      <p:sp>
        <p:nvSpPr>
          <p:cNvPr id="9" name="template-panel-156">
            <a:extLst xmlns:a="http://schemas.openxmlformats.org/drawingml/2006/main">
              <a:ext uri="{FF2B5EF4-FFF2-40B4-BE49-F238E27FC236}">
                <a16:creationId xmlns:a16="http://schemas.microsoft.com/office/drawing/2014/main" id="{27024F0D-D115-4D77-B5F7-C00007ADC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6248400"/>
            <a:ext cx="28384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>
              <a:alpha val="78000"/>
            </a:srgbClr>
          </a:solidFill>
          <a:ln xmlns:a="http://schemas.openxmlformats.org/drawingml/2006/main" w="9525">
            <a:solidFill>
              <a:srgbClr val="C99D66">
                <a:alpha val="20000"/>
              </a:srgbClr>
            </a:solidFill>
          </a:ln>
        </p:spPr>
      </p:sp>
      <p:sp>
        <p:nvSpPr>
          <p:cNvPr id="10" name="copy-157">
            <a:extLst xmlns:a="http://schemas.openxmlformats.org/drawingml/2006/main">
              <a:ext uri="{FF2B5EF4-FFF2-40B4-BE49-F238E27FC236}">
                <a16:creationId xmlns:a16="http://schemas.microsoft.com/office/drawing/2014/main" id="{B80710E1-F547-46FF-B283-2E48609E2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‹</a:t>
            </a:r>
          </a:p>
        </p:txBody>
      </p:sp>
      <p:sp>
        <p:nvSpPr>
          <p:cNvPr id="11" name="copy-158">
            <a:extLst xmlns:a="http://schemas.openxmlformats.org/drawingml/2006/main">
              <a:ext uri="{FF2B5EF4-FFF2-40B4-BE49-F238E27FC236}">
                <a16:creationId xmlns:a16="http://schemas.microsoft.com/office/drawing/2014/main" id="{62EF453D-D1CC-4D32-A414-B8517D3C1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6419850"/>
            <a:ext cx="6667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pPr>
            <a:r>
              <a: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rPr>
              <a:t>07 / 11</a:t>
            </a:r>
          </a:p>
        </p:txBody>
      </p:sp>
      <p:sp>
        <p:nvSpPr>
          <p:cNvPr id="12" name="template-panel-159">
            <a:extLst xmlns:a="http://schemas.openxmlformats.org/drawingml/2006/main">
              <a:ext uri="{FF2B5EF4-FFF2-40B4-BE49-F238E27FC236}">
                <a16:creationId xmlns:a16="http://schemas.microsoft.com/office/drawing/2014/main" id="{160D50EE-5E94-4AFD-BD4E-B1B884632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1276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8">
              <a:alpha val="18000"/>
            </a:srgbClr>
          </a:solidFill>
          <a:ln xmlns:a="http://schemas.openxmlformats.org/drawingml/2006/main" w="0">
            <a:noFill/>
          </a:ln>
        </p:spPr>
      </p:sp>
      <p:sp>
        <p:nvSpPr>
          <p:cNvPr id="13" name="template-panel-160">
            <a:extLst xmlns:a="http://schemas.openxmlformats.org/drawingml/2006/main">
              <a:ext uri="{FF2B5EF4-FFF2-40B4-BE49-F238E27FC236}">
                <a16:creationId xmlns:a16="http://schemas.microsoft.com/office/drawing/2014/main" id="{3C5A63E4-87A0-48B9-A55C-0CBA84F45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812223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/>
          </a:solidFill>
          <a:ln xmlns:a="http://schemas.openxmlformats.org/drawingml/2006/main" w="0">
            <a:noFill/>
          </a:ln>
        </p:spPr>
      </p:sp>
      <p:sp>
        <p:nvSpPr>
          <p:cNvPr id="14" name="copy-161">
            <a:extLst xmlns:a="http://schemas.openxmlformats.org/drawingml/2006/main">
              <a:ext uri="{FF2B5EF4-FFF2-40B4-BE49-F238E27FC236}">
                <a16:creationId xmlns:a16="http://schemas.microsoft.com/office/drawing/2014/main" id="{D3223B7A-0BEB-4EA8-AB90-47FD6D322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75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›</a:t>
            </a:r>
          </a:p>
        </p:txBody>
      </p:sp>
      <p:sp>
        <p:nvSpPr>
          <p:cNvPr id="15" name="title-8">
            <a:extLst xmlns:a="http://schemas.openxmlformats.org/drawingml/2006/main">
              <a:ext uri="{FF2B5EF4-FFF2-40B4-BE49-F238E27FC236}">
                <a16:creationId xmlns:a16="http://schemas.microsoft.com/office/drawing/2014/main" id="{69612A43-CD5E-4F1D-9AD4-B29223546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04875"/>
            <a:ext cx="1047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2000"/>
              </a:lnSpc>
              <a:buNone/>
              <a:def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Planejamento para</a:t>
            </a:r>
          </a:p>
        </p:txBody>
      </p:sp>
      <p:sp>
        <p:nvSpPr>
          <p:cNvPr id="16" name="copy-162">
            <a:extLst xmlns:a="http://schemas.openxmlformats.org/drawingml/2006/main">
              <a:ext uri="{FF2B5EF4-FFF2-40B4-BE49-F238E27FC236}">
                <a16:creationId xmlns:a16="http://schemas.microsoft.com/office/drawing/2014/main" id="{66816AC0-0B24-4A4C-B0C8-497F8937E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88186"/>
            <a:ext cx="1047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2000"/>
              </a:lnSpc>
              <a:buNone/>
              <a:def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aquisição de ativos</a:t>
            </a:r>
          </a:p>
        </p:txBody>
      </p:sp>
      <p:sp>
        <p:nvSpPr>
          <p:cNvPr id="17" name="copy-163">
            <a:extLst xmlns:a="http://schemas.openxmlformats.org/drawingml/2006/main">
              <a:ext uri="{FF2B5EF4-FFF2-40B4-BE49-F238E27FC236}">
                <a16:creationId xmlns:a16="http://schemas.microsoft.com/office/drawing/2014/main" id="{40B1C7D2-1D3B-4787-8FB3-E02427B6D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228975"/>
            <a:ext cx="5048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spc="-200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4992" b="0" spc="-200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spc="-200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Consórcio</a:t>
            </a:r>
          </a:p>
        </p:txBody>
      </p:sp>
      <p:sp>
        <p:nvSpPr>
          <p:cNvPr id="18" name="copy-164">
            <a:extLst xmlns:a="http://schemas.openxmlformats.org/drawingml/2006/main">
              <a:ext uri="{FF2B5EF4-FFF2-40B4-BE49-F238E27FC236}">
                <a16:creationId xmlns:a16="http://schemas.microsoft.com/office/drawing/2014/main" id="{0D7E3D5F-B0AB-4472-8E00-605DDE3A2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" y="4276725"/>
            <a:ext cx="435292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38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538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pPr>
            <a:r>
              <a:rPr sz="1538" b="0">
                <a:solidFill>
                  <a:srgbClr val="D7DCE4"/>
                </a:solidFill>
                <a:latin typeface="Geist"/>
                <a:ea typeface="Geist"/>
                <a:cs typeface="Geist"/>
              </a:rPr>
              <a:t>Uma estratégia construída</a:t>
            </a:r>
          </a:p>
          <a:p xmlns:a="http://schemas.openxmlformats.org/drawingml/2006/main">
            <a:pPr>
              <a:lnSpc>
                <a:spcPct val="140000"/>
              </a:lnSpc>
              <a:buNone/>
              <a:defRPr sz="1538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pPr>
            <a:r>
              <a:rPr sz="1538" b="0">
                <a:solidFill>
                  <a:srgbClr val="D7DCE4"/>
                </a:solidFill>
                <a:latin typeface="Geist"/>
                <a:ea typeface="Geist"/>
                <a:cs typeface="Geist"/>
              </a:rPr>
              <a:t>a partir do objetivo do cliente.</a:t>
            </a:r>
          </a:p>
        </p:txBody>
      </p:sp>
      <p:sp>
        <p:nvSpPr>
          <p:cNvPr id="19" name="template-panel-165">
            <a:extLst xmlns:a="http://schemas.openxmlformats.org/drawingml/2006/main">
              <a:ext uri="{FF2B5EF4-FFF2-40B4-BE49-F238E27FC236}">
                <a16:creationId xmlns:a16="http://schemas.microsoft.com/office/drawing/2014/main" id="{D16FACC4-75AE-49BA-A580-468E13CAA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3019425"/>
            <a:ext cx="560832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>
              <a:alpha val="42000"/>
            </a:srgbClr>
          </a:solidFill>
          <a:ln xmlns:a="http://schemas.openxmlformats.org/drawingml/2006/main" w="0">
            <a:noFill/>
          </a:ln>
        </p:spPr>
      </p:sp>
      <p:sp>
        <p:nvSpPr>
          <p:cNvPr id="20" name="copy-166">
            <a:extLst xmlns:a="http://schemas.openxmlformats.org/drawingml/2006/main">
              <a:ext uri="{FF2B5EF4-FFF2-40B4-BE49-F238E27FC236}">
                <a16:creationId xmlns:a16="http://schemas.microsoft.com/office/drawing/2014/main" id="{23F0CEEB-6DF3-4230-B60B-7AFF77D4D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105150"/>
            <a:ext cx="49434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Objetivo e horizonte</a:t>
            </a:r>
          </a:p>
        </p:txBody>
      </p:sp>
      <p:sp>
        <p:nvSpPr>
          <p:cNvPr id="21" name="copy-167">
            <a:extLst xmlns:a="http://schemas.openxmlformats.org/drawingml/2006/main">
              <a:ext uri="{FF2B5EF4-FFF2-40B4-BE49-F238E27FC236}">
                <a16:creationId xmlns:a16="http://schemas.microsoft.com/office/drawing/2014/main" id="{8970AECA-66C8-4FE5-84CE-5A182FB78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600450"/>
            <a:ext cx="49053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20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Aquisição desejada, prazo e capacidade de aporte.</a:t>
            </a:r>
          </a:p>
        </p:txBody>
      </p:sp>
      <p:sp>
        <p:nvSpPr>
          <p:cNvPr id="22" name="template-panel-168">
            <a:extLst xmlns:a="http://schemas.openxmlformats.org/drawingml/2006/main">
              <a:ext uri="{FF2B5EF4-FFF2-40B4-BE49-F238E27FC236}">
                <a16:creationId xmlns:a16="http://schemas.microsoft.com/office/drawing/2014/main" id="{17E02ECB-B2CB-4C6D-A3F1-CC8AE4BE3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3952875"/>
            <a:ext cx="560832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8">
              <a:alpha val="12000"/>
            </a:srgbClr>
          </a:solidFill>
          <a:ln xmlns:a="http://schemas.openxmlformats.org/drawingml/2006/main" w="0">
            <a:noFill/>
          </a:ln>
        </p:spPr>
      </p:sp>
      <p:sp>
        <p:nvSpPr>
          <p:cNvPr id="23" name="copy-169">
            <a:extLst xmlns:a="http://schemas.openxmlformats.org/drawingml/2006/main">
              <a:ext uri="{FF2B5EF4-FFF2-40B4-BE49-F238E27FC236}">
                <a16:creationId xmlns:a16="http://schemas.microsoft.com/office/drawing/2014/main" id="{285DD351-1090-4029-9936-EDF5B04DB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038600"/>
            <a:ext cx="49434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Estrutura da estratégia</a:t>
            </a:r>
          </a:p>
        </p:txBody>
      </p:sp>
      <p:sp>
        <p:nvSpPr>
          <p:cNvPr id="24" name="copy-170">
            <a:extLst xmlns:a="http://schemas.openxmlformats.org/drawingml/2006/main">
              <a:ext uri="{FF2B5EF4-FFF2-40B4-BE49-F238E27FC236}">
                <a16:creationId xmlns:a16="http://schemas.microsoft.com/office/drawing/2014/main" id="{23CE6307-BFE2-439B-811D-BC9806373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533900"/>
            <a:ext cx="49053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20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Alternativas e condições de cada administradora.</a:t>
            </a:r>
          </a:p>
        </p:txBody>
      </p:sp>
      <p:sp>
        <p:nvSpPr>
          <p:cNvPr id="25" name="template-panel-171">
            <a:extLst xmlns:a="http://schemas.openxmlformats.org/drawingml/2006/main">
              <a:ext uri="{FF2B5EF4-FFF2-40B4-BE49-F238E27FC236}">
                <a16:creationId xmlns:a16="http://schemas.microsoft.com/office/drawing/2014/main" id="{5AEB2364-88B7-485D-8307-9C0CB55F7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4886325"/>
            <a:ext cx="560832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8">
              <a:alpha val="12000"/>
            </a:srgbClr>
          </a:solidFill>
          <a:ln xmlns:a="http://schemas.openxmlformats.org/drawingml/2006/main" w="0">
            <a:noFill/>
          </a:ln>
        </p:spPr>
      </p:sp>
      <p:sp>
        <p:nvSpPr>
          <p:cNvPr id="26" name="copy-172">
            <a:extLst xmlns:a="http://schemas.openxmlformats.org/drawingml/2006/main">
              <a:ext uri="{FF2B5EF4-FFF2-40B4-BE49-F238E27FC236}">
                <a16:creationId xmlns:a16="http://schemas.microsoft.com/office/drawing/2014/main" id="{BE468AD1-48D0-4F86-B7DD-AFA02A38F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972050"/>
            <a:ext cx="49434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Acompanhamento</a:t>
            </a:r>
          </a:p>
        </p:txBody>
      </p:sp>
      <p:sp>
        <p:nvSpPr>
          <p:cNvPr id="27" name="copy-173">
            <a:extLst xmlns:a="http://schemas.openxmlformats.org/drawingml/2006/main">
              <a:ext uri="{FF2B5EF4-FFF2-40B4-BE49-F238E27FC236}">
                <a16:creationId xmlns:a16="http://schemas.microsoft.com/office/drawing/2014/main" id="{73BE8C99-7B3F-4EEC-9CB0-41771AC04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467350"/>
            <a:ext cx="49053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20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Apoio nas informações e etapas da contratação.</a:t>
            </a:r>
          </a:p>
        </p:txBody>
      </p:sp>
      <p:sp>
        <p:nvSpPr>
          <p:cNvPr id="28" name="template-panel-174">
            <a:extLst xmlns:a="http://schemas.openxmlformats.org/drawingml/2006/main">
              <a:ext uri="{FF2B5EF4-FFF2-40B4-BE49-F238E27FC236}">
                <a16:creationId xmlns:a16="http://schemas.microsoft.com/office/drawing/2014/main" id="{EB0C0921-A155-4FAA-85D6-824F283CB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829300"/>
            <a:ext cx="1072896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8">
              <a:alpha val="12000"/>
            </a:srgbClr>
          </a:solidFill>
          <a:ln xmlns:a="http://schemas.openxmlformats.org/drawingml/2006/main" w="0">
            <a:noFill/>
          </a:ln>
        </p:spPr>
      </p:sp>
      <p:sp>
        <p:nvSpPr>
          <p:cNvPr id="29" name="copy-175">
            <a:extLst xmlns:a="http://schemas.openxmlformats.org/drawingml/2006/main">
              <a:ext uri="{FF2B5EF4-FFF2-40B4-BE49-F238E27FC236}">
                <a16:creationId xmlns:a16="http://schemas.microsoft.com/office/drawing/2014/main" id="{D4919718-13B8-454B-81E4-9A207F99C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905500"/>
            <a:ext cx="106203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84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984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984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Contemplação conforme as regras do grupo, sem data garantida.</a:t>
            </a:r>
          </a:p>
        </p:txBody>
      </p:sp>
      <p:sp>
        <p:nvSpPr>
          <p:cNvPr id="31" name="consorcio-accent-rule">
            <a:extLst xmlns:a="http://schemas.openxmlformats.org/drawingml/2006/main">
              <a:ext uri="{FF2B5EF4-FFF2-40B4-BE49-F238E27FC236}">
                <a16:creationId xmlns:a16="http://schemas.microsoft.com/office/drawing/2014/main" id="{A7CD6952-07B8-49F6-B8F9-A1C4098E2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343400"/>
            <a:ext cx="190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/>
          </a:solidFill>
          <a:ln xmlns:a="http://schemas.openxmlformats.org/drawingml/2006/main" w="0">
            <a:noFill/>
          </a:ln>
        </p:spPr>
      </p:sp>
      <p:sp>
        <p:nvSpPr>
          <p:cNvPr id="32" name="consorcio-step-1">
            <a:extLst xmlns:a="http://schemas.openxmlformats.org/drawingml/2006/main">
              <a:ext uri="{FF2B5EF4-FFF2-40B4-BE49-F238E27FC236}">
                <a16:creationId xmlns:a16="http://schemas.microsoft.com/office/drawing/2014/main" id="{8E662D3B-72E1-45B1-BFD2-2014B3507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326707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88" b="1" spc="110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788" b="1" spc="110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788" b="1" spc="110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01</a:t>
            </a:r>
          </a:p>
        </p:txBody>
      </p:sp>
      <p:sp>
        <p:nvSpPr>
          <p:cNvPr id="33" name="consorcio-step-2">
            <a:extLst xmlns:a="http://schemas.openxmlformats.org/drawingml/2006/main">
              <a:ext uri="{FF2B5EF4-FFF2-40B4-BE49-F238E27FC236}">
                <a16:creationId xmlns:a16="http://schemas.microsoft.com/office/drawing/2014/main" id="{273BD03E-DB7C-4A2C-8A3C-AA715EF95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420052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88" b="1" spc="110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788" b="1" spc="110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788" b="1" spc="110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02</a:t>
            </a:r>
          </a:p>
        </p:txBody>
      </p:sp>
      <p:sp>
        <p:nvSpPr>
          <p:cNvPr id="34" name="consorcio-step-3">
            <a:extLst xmlns:a="http://schemas.openxmlformats.org/drawingml/2006/main">
              <a:ext uri="{FF2B5EF4-FFF2-40B4-BE49-F238E27FC236}">
                <a16:creationId xmlns:a16="http://schemas.microsoft.com/office/drawing/2014/main" id="{AC8CCAB1-4072-4166-960B-96AC904B0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513397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88" b="1" spc="110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788" b="1" spc="110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788" b="1" spc="110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048088713"/>
      </p:ext>
    </p:extLst>
  </p:cSld>
</p:sld>
</file>

<file path=ppt/slides/slide8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B1729"/>
            </a:gs>
            <a:gs pos="48000">
              <a:srgbClr val="07111F"/>
            </a:gs>
            <a:gs pos="100000">
              <a:srgbClr val="030A13"/>
            </a:gs>
          </a:gsLst>
          <a:lin ang="252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template-panel-176">
            <a:extLst xmlns:a="http://schemas.openxmlformats.org/drawingml/2006/main">
              <a:ext uri="{FF2B5EF4-FFF2-40B4-BE49-F238E27FC236}">
                <a16:creationId xmlns:a16="http://schemas.microsoft.com/office/drawing/2014/main" id="{31CC0BB4-2E74-44C2-8A5C-13FC0D257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293754">
                  <a:alpha val="80000"/>
                </a:srgbClr>
              </a:gs>
              <a:gs pos="38000">
                <a:srgbClr val="293754">
                  <a:alpha val="0"/>
                </a:srgbClr>
              </a:gs>
              <a:gs pos="100000">
                <a:srgbClr val="293754">
                  <a:alpha val="0"/>
                </a:srgbClr>
              </a:gs>
            </a:gsLst>
            <a:path path="shape">
              <a:fillToRect l="14000" t="82000" r="86000" b="18000"/>
            </a:path>
          </a:gradFill>
          <a:ln xmlns:a="http://schemas.openxmlformats.org/drawingml/2006/main" w="0">
            <a:noFill/>
          </a:ln>
        </p:spPr>
      </p:sp>
      <p:sp>
        <p:nvSpPr>
          <p:cNvPr id="2" name="template-panel-177">
            <a:extLst xmlns:a="http://schemas.openxmlformats.org/drawingml/2006/main">
              <a:ext uri="{FF2B5EF4-FFF2-40B4-BE49-F238E27FC236}">
                <a16:creationId xmlns:a16="http://schemas.microsoft.com/office/drawing/2014/main" id="{87ED4736-3A3A-43D5-9CCB-FF38C8148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C99D66">
                  <a:alpha val="9000"/>
                </a:srgbClr>
              </a:gs>
              <a:gs pos="28000">
                <a:srgbClr val="C99D66">
                  <a:alpha val="0"/>
                </a:srgbClr>
              </a:gs>
              <a:gs pos="100000">
                <a:srgbClr val="C99D66">
                  <a:alpha val="0"/>
                </a:srgbClr>
              </a:gs>
            </a:gsLst>
            <a:path path="shape">
              <a:fillToRect l="74000" t="18000" r="26000" b="82000"/>
            </a:path>
          </a:gra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7D22F2-2F9C-477C-9335-DE9703AA17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1deba5e02346b1">
            <a:alphaModFix amt="28000"/>
          </a:blip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template-panel-178">
            <a:extLst xmlns:a="http://schemas.openxmlformats.org/drawingml/2006/main">
              <a:ext uri="{FF2B5EF4-FFF2-40B4-BE49-F238E27FC236}">
                <a16:creationId xmlns:a16="http://schemas.microsoft.com/office/drawing/2014/main" id="{42D1183E-91D3-4196-86AA-F6CFA68D2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11F">
                  <a:alpha val="3360"/>
                </a:srgbClr>
              </a:gs>
              <a:gs pos="100000">
                <a:srgbClr val="07111F">
                  <a:alpha val="1624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E9C7E2-CDE1-407F-8430-8795F14065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63950ef5e74311">
            <a:alphaModFix amt="82000"/>
          </a:blip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58400" y="243840"/>
            <a:ext cx="1402080" cy="615547"/>
          </a:xfrm>
          <a:prstGeom xmlns:a="http://schemas.openxmlformats.org/drawingml/2006/main" prst="rect">
            <a:avLst/>
          </a:prstGeom>
        </p:spPr>
      </p:pic>
      <p:sp>
        <p:nvSpPr>
          <p:cNvPr id="6" name="copy-179">
            <a:extLst xmlns:a="http://schemas.openxmlformats.org/drawingml/2006/main">
              <a:ext uri="{FF2B5EF4-FFF2-40B4-BE49-F238E27FC236}">
                <a16:creationId xmlns:a16="http://schemas.microsoft.com/office/drawing/2014/main" id="{8EEABE2A-6263-4A1A-AF0F-B2956B351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23838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08</a:t>
            </a:r>
          </a:p>
        </p:txBody>
      </p:sp>
      <p:sp>
        <p:nvSpPr>
          <p:cNvPr id="7" name="template-panel-180">
            <a:extLst xmlns:a="http://schemas.openxmlformats.org/drawingml/2006/main">
              <a:ext uri="{FF2B5EF4-FFF2-40B4-BE49-F238E27FC236}">
                <a16:creationId xmlns:a16="http://schemas.microsoft.com/office/drawing/2014/main" id="{DDC9039A-C4A8-475B-9A1F-2FA9E8B88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" y="319088"/>
            <a:ext cx="609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>
              <a:alpha val="46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copy-181">
            <a:extLst xmlns:a="http://schemas.openxmlformats.org/drawingml/2006/main">
              <a:ext uri="{FF2B5EF4-FFF2-40B4-BE49-F238E27FC236}">
                <a16:creationId xmlns:a16="http://schemas.microsoft.com/office/drawing/2014/main" id="{B2F0D308-9636-4DBB-BC47-A4F3E09F6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3555" y="223838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defRPr>
            </a:pPr>
            <a:r>
              <a: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rPr>
              <a:t>INVESTIMENTOS / REAL ESTATE</a:t>
            </a:r>
          </a:p>
        </p:txBody>
      </p:sp>
      <p:sp>
        <p:nvSpPr>
          <p:cNvPr id="9" name="template-panel-182">
            <a:extLst xmlns:a="http://schemas.openxmlformats.org/drawingml/2006/main">
              <a:ext uri="{FF2B5EF4-FFF2-40B4-BE49-F238E27FC236}">
                <a16:creationId xmlns:a16="http://schemas.microsoft.com/office/drawing/2014/main" id="{D3B26F4F-9F83-46F3-9036-776705CD2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6248400"/>
            <a:ext cx="28384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>
              <a:alpha val="78000"/>
            </a:srgbClr>
          </a:solidFill>
          <a:ln xmlns:a="http://schemas.openxmlformats.org/drawingml/2006/main" w="9525">
            <a:solidFill>
              <a:srgbClr val="C99D66">
                <a:alpha val="20000"/>
              </a:srgbClr>
            </a:solidFill>
          </a:ln>
        </p:spPr>
      </p:sp>
      <p:sp>
        <p:nvSpPr>
          <p:cNvPr id="10" name="copy-183">
            <a:extLst xmlns:a="http://schemas.openxmlformats.org/drawingml/2006/main">
              <a:ext uri="{FF2B5EF4-FFF2-40B4-BE49-F238E27FC236}">
                <a16:creationId xmlns:a16="http://schemas.microsoft.com/office/drawing/2014/main" id="{626D96B7-0A5A-4C16-B438-501A28410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‹</a:t>
            </a:r>
          </a:p>
        </p:txBody>
      </p:sp>
      <p:sp>
        <p:nvSpPr>
          <p:cNvPr id="11" name="copy-184">
            <a:extLst xmlns:a="http://schemas.openxmlformats.org/drawingml/2006/main">
              <a:ext uri="{FF2B5EF4-FFF2-40B4-BE49-F238E27FC236}">
                <a16:creationId xmlns:a16="http://schemas.microsoft.com/office/drawing/2014/main" id="{4C274372-299C-4287-91D1-DAA11E6BD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6419850"/>
            <a:ext cx="6667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pPr>
            <a:r>
              <a: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rPr>
              <a:t>08 / 11</a:t>
            </a:r>
          </a:p>
        </p:txBody>
      </p:sp>
      <p:sp>
        <p:nvSpPr>
          <p:cNvPr id="12" name="template-panel-185">
            <a:extLst xmlns:a="http://schemas.openxmlformats.org/drawingml/2006/main">
              <a:ext uri="{FF2B5EF4-FFF2-40B4-BE49-F238E27FC236}">
                <a16:creationId xmlns:a16="http://schemas.microsoft.com/office/drawing/2014/main" id="{7C74F549-5C92-46FF-B2C3-0EB825BE5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1276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8">
              <a:alpha val="18000"/>
            </a:srgbClr>
          </a:solidFill>
          <a:ln xmlns:a="http://schemas.openxmlformats.org/drawingml/2006/main" w="0">
            <a:noFill/>
          </a:ln>
        </p:spPr>
      </p:sp>
      <p:sp>
        <p:nvSpPr>
          <p:cNvPr id="13" name="template-panel-186">
            <a:extLst xmlns:a="http://schemas.openxmlformats.org/drawingml/2006/main">
              <a:ext uri="{FF2B5EF4-FFF2-40B4-BE49-F238E27FC236}">
                <a16:creationId xmlns:a16="http://schemas.microsoft.com/office/drawing/2014/main" id="{A3C1CF13-3642-4AFE-BC7D-7E0D34572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92825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/>
          </a:solidFill>
          <a:ln xmlns:a="http://schemas.openxmlformats.org/drawingml/2006/main" w="0">
            <a:noFill/>
          </a:ln>
        </p:spPr>
      </p:sp>
      <p:sp>
        <p:nvSpPr>
          <p:cNvPr id="14" name="copy-187">
            <a:extLst xmlns:a="http://schemas.openxmlformats.org/drawingml/2006/main">
              <a:ext uri="{FF2B5EF4-FFF2-40B4-BE49-F238E27FC236}">
                <a16:creationId xmlns:a16="http://schemas.microsoft.com/office/drawing/2014/main" id="{90672258-78B4-45A1-A91A-62E20211E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75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›</a:t>
            </a:r>
          </a:p>
        </p:txBody>
      </p:sp>
      <p:sp>
        <p:nvSpPr>
          <p:cNvPr id="15" name="title-9">
            <a:extLst xmlns:a="http://schemas.openxmlformats.org/drawingml/2006/main">
              <a:ext uri="{FF2B5EF4-FFF2-40B4-BE49-F238E27FC236}">
                <a16:creationId xmlns:a16="http://schemas.microsoft.com/office/drawing/2014/main" id="{1AE73D40-BA46-47B1-9EF2-BB7AEF80E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04875"/>
            <a:ext cx="1047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2000"/>
              </a:lnSpc>
              <a:buNone/>
              <a:def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Investimentos</a:t>
            </a:r>
          </a:p>
        </p:txBody>
      </p:sp>
      <p:sp>
        <p:nvSpPr>
          <p:cNvPr id="16" name="copy-188">
            <a:extLst xmlns:a="http://schemas.openxmlformats.org/drawingml/2006/main">
              <a:ext uri="{FF2B5EF4-FFF2-40B4-BE49-F238E27FC236}">
                <a16:creationId xmlns:a16="http://schemas.microsoft.com/office/drawing/2014/main" id="{65EEBA4E-079C-4ECC-9684-2F24BA513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88186"/>
            <a:ext cx="1047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2000"/>
              </a:lnSpc>
              <a:buNone/>
              <a:def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imobiliários</a:t>
            </a:r>
          </a:p>
        </p:txBody>
      </p:sp>
      <p:sp>
        <p:nvSpPr>
          <p:cNvPr id="17" name="copy-189">
            <a:extLst xmlns:a="http://schemas.openxmlformats.org/drawingml/2006/main">
              <a:ext uri="{FF2B5EF4-FFF2-40B4-BE49-F238E27FC236}">
                <a16:creationId xmlns:a16="http://schemas.microsoft.com/office/drawing/2014/main" id="{FB452C8A-7DA2-4F3E-8BC7-383372A89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228975"/>
            <a:ext cx="5048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spc="-200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4992" b="0" spc="-200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spc="-200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Real Estate</a:t>
            </a:r>
          </a:p>
        </p:txBody>
      </p:sp>
      <p:sp>
        <p:nvSpPr>
          <p:cNvPr id="18" name="template-panel-190">
            <a:extLst xmlns:a="http://schemas.openxmlformats.org/drawingml/2006/main">
              <a:ext uri="{FF2B5EF4-FFF2-40B4-BE49-F238E27FC236}">
                <a16:creationId xmlns:a16="http://schemas.microsoft.com/office/drawing/2014/main" id="{DF238285-6CF6-4C8B-806E-B6345146B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343400"/>
            <a:ext cx="1905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/>
          </a:solidFill>
          <a:ln xmlns:a="http://schemas.openxmlformats.org/drawingml/2006/main" w="0">
            <a:noFill/>
          </a:ln>
        </p:spPr>
      </p:sp>
      <p:sp>
        <p:nvSpPr>
          <p:cNvPr id="19" name="copy-191">
            <a:extLst xmlns:a="http://schemas.openxmlformats.org/drawingml/2006/main">
              <a:ext uri="{FF2B5EF4-FFF2-40B4-BE49-F238E27FC236}">
                <a16:creationId xmlns:a16="http://schemas.microsoft.com/office/drawing/2014/main" id="{91B3FBEC-D4E8-4A5E-9748-C74C5BD09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" y="4276725"/>
            <a:ext cx="4352925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38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538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pPr>
            <a:r>
              <a:rPr sz="1538" b="0">
                <a:solidFill>
                  <a:srgbClr val="D7DCE4"/>
                </a:solidFill>
                <a:latin typeface="Geist"/>
                <a:ea typeface="Geist"/>
                <a:cs typeface="Geist"/>
              </a:rPr>
              <a:t>Oportunidades avaliadas a partir</a:t>
            </a:r>
          </a:p>
          <a:p xmlns:a="http://schemas.openxmlformats.org/drawingml/2006/main">
            <a:pPr>
              <a:lnSpc>
                <a:spcPct val="140000"/>
              </a:lnSpc>
              <a:buNone/>
              <a:defRPr sz="1538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pPr>
            <a:r>
              <a:rPr sz="1538" b="0">
                <a:solidFill>
                  <a:srgbClr val="D7DCE4"/>
                </a:solidFill>
                <a:latin typeface="Geist"/>
                <a:ea typeface="Geist"/>
                <a:cs typeface="Geist"/>
              </a:rPr>
              <a:t>do ativo, da estrutura do negócio</a:t>
            </a:r>
          </a:p>
          <a:p xmlns:a="http://schemas.openxmlformats.org/drawingml/2006/main">
            <a:pPr>
              <a:lnSpc>
                <a:spcPct val="140000"/>
              </a:lnSpc>
              <a:buNone/>
              <a:defRPr sz="1538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pPr>
            <a:r>
              <a:rPr sz="1538" b="0">
                <a:solidFill>
                  <a:srgbClr val="D7DCE4"/>
                </a:solidFill>
                <a:latin typeface="Geist"/>
                <a:ea typeface="Geist"/>
                <a:cs typeface="Geist"/>
              </a:rPr>
              <a:t>e do horizonte do investidor.</a:t>
            </a:r>
          </a:p>
        </p:txBody>
      </p:sp>
      <p:sp>
        <p:nvSpPr>
          <p:cNvPr id="20" name="template-panel-192">
            <a:extLst xmlns:a="http://schemas.openxmlformats.org/drawingml/2006/main">
              <a:ext uri="{FF2B5EF4-FFF2-40B4-BE49-F238E27FC236}">
                <a16:creationId xmlns:a16="http://schemas.microsoft.com/office/drawing/2014/main" id="{0FB8B932-6DAD-434A-9418-306413DB4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3019425"/>
            <a:ext cx="560832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>
              <a:alpha val="42000"/>
            </a:srgbClr>
          </a:solidFill>
          <a:ln xmlns:a="http://schemas.openxmlformats.org/drawingml/2006/main" w="0">
            <a:noFill/>
          </a:ln>
        </p:spPr>
      </p:sp>
      <p:sp>
        <p:nvSpPr>
          <p:cNvPr id="21" name="copy-193">
            <a:extLst xmlns:a="http://schemas.openxmlformats.org/drawingml/2006/main">
              <a:ext uri="{FF2B5EF4-FFF2-40B4-BE49-F238E27FC236}">
                <a16:creationId xmlns:a16="http://schemas.microsoft.com/office/drawing/2014/main" id="{BB1DF6B8-A548-41FC-9DDA-33B8D4846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326707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88" b="1" spc="110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788" b="1" spc="110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788" b="1" spc="110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01</a:t>
            </a:r>
          </a:p>
        </p:txBody>
      </p:sp>
      <p:sp>
        <p:nvSpPr>
          <p:cNvPr id="22" name="copy-194">
            <a:extLst xmlns:a="http://schemas.openxmlformats.org/drawingml/2006/main">
              <a:ext uri="{FF2B5EF4-FFF2-40B4-BE49-F238E27FC236}">
                <a16:creationId xmlns:a16="http://schemas.microsoft.com/office/drawing/2014/main" id="{5F803874-66D6-4E9A-A75C-0454DF758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105150"/>
            <a:ext cx="49434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Ativo</a:t>
            </a:r>
          </a:p>
        </p:txBody>
      </p:sp>
      <p:sp>
        <p:nvSpPr>
          <p:cNvPr id="23" name="copy-195">
            <a:extLst xmlns:a="http://schemas.openxmlformats.org/drawingml/2006/main">
              <a:ext uri="{FF2B5EF4-FFF2-40B4-BE49-F238E27FC236}">
                <a16:creationId xmlns:a16="http://schemas.microsoft.com/office/drawing/2014/main" id="{3D0B0478-BDCB-4C58-825E-9A25079B8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600450"/>
            <a:ext cx="49053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20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Características do imóvel.</a:t>
            </a:r>
          </a:p>
        </p:txBody>
      </p:sp>
      <p:sp>
        <p:nvSpPr>
          <p:cNvPr id="24" name="template-panel-196">
            <a:extLst xmlns:a="http://schemas.openxmlformats.org/drawingml/2006/main">
              <a:ext uri="{FF2B5EF4-FFF2-40B4-BE49-F238E27FC236}">
                <a16:creationId xmlns:a16="http://schemas.microsoft.com/office/drawing/2014/main" id="{0446EAEA-BCFF-4D82-96A1-E39871BD2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3952875"/>
            <a:ext cx="560832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8">
              <a:alpha val="12000"/>
            </a:srgbClr>
          </a:solidFill>
          <a:ln xmlns:a="http://schemas.openxmlformats.org/drawingml/2006/main" w="0">
            <a:noFill/>
          </a:ln>
        </p:spPr>
      </p:sp>
      <p:sp>
        <p:nvSpPr>
          <p:cNvPr id="25" name="copy-197">
            <a:extLst xmlns:a="http://schemas.openxmlformats.org/drawingml/2006/main">
              <a:ext uri="{FF2B5EF4-FFF2-40B4-BE49-F238E27FC236}">
                <a16:creationId xmlns:a16="http://schemas.microsoft.com/office/drawing/2014/main" id="{69736D10-AD4A-4222-B373-13363EF20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420052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88" b="1" spc="110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788" b="1" spc="110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788" b="1" spc="110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02</a:t>
            </a:r>
          </a:p>
        </p:txBody>
      </p:sp>
      <p:sp>
        <p:nvSpPr>
          <p:cNvPr id="26" name="copy-198">
            <a:extLst xmlns:a="http://schemas.openxmlformats.org/drawingml/2006/main">
              <a:ext uri="{FF2B5EF4-FFF2-40B4-BE49-F238E27FC236}">
                <a16:creationId xmlns:a16="http://schemas.microsoft.com/office/drawing/2014/main" id="{79620D24-9D6A-4C9B-AD3F-C1A36E64A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038600"/>
            <a:ext cx="49434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Estrutura</a:t>
            </a:r>
          </a:p>
        </p:txBody>
      </p:sp>
      <p:sp>
        <p:nvSpPr>
          <p:cNvPr id="27" name="copy-199">
            <a:extLst xmlns:a="http://schemas.openxmlformats.org/drawingml/2006/main">
              <a:ext uri="{FF2B5EF4-FFF2-40B4-BE49-F238E27FC236}">
                <a16:creationId xmlns:a16="http://schemas.microsoft.com/office/drawing/2014/main" id="{5F07E02E-8E74-47CC-B8EB-9F6BB49A8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533900"/>
            <a:ext cx="49053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20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Condições do negócio.</a:t>
            </a:r>
          </a:p>
        </p:txBody>
      </p:sp>
      <p:sp>
        <p:nvSpPr>
          <p:cNvPr id="28" name="template-panel-200">
            <a:extLst xmlns:a="http://schemas.openxmlformats.org/drawingml/2006/main">
              <a:ext uri="{FF2B5EF4-FFF2-40B4-BE49-F238E27FC236}">
                <a16:creationId xmlns:a16="http://schemas.microsoft.com/office/drawing/2014/main" id="{C4BB4F17-861D-455C-A7E5-5F97EBC17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0" y="4886325"/>
            <a:ext cx="560832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8">
              <a:alpha val="12000"/>
            </a:srgbClr>
          </a:solidFill>
          <a:ln xmlns:a="http://schemas.openxmlformats.org/drawingml/2006/main" w="0">
            <a:noFill/>
          </a:ln>
        </p:spPr>
      </p:sp>
      <p:sp>
        <p:nvSpPr>
          <p:cNvPr id="29" name="copy-201">
            <a:extLst xmlns:a="http://schemas.openxmlformats.org/drawingml/2006/main">
              <a:ext uri="{FF2B5EF4-FFF2-40B4-BE49-F238E27FC236}">
                <a16:creationId xmlns:a16="http://schemas.microsoft.com/office/drawing/2014/main" id="{B7FE9BF7-4510-4D3E-97CE-6969764E3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513397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88" b="1" spc="110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788" b="1" spc="110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788" b="1" spc="110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03</a:t>
            </a:r>
          </a:p>
        </p:txBody>
      </p:sp>
      <p:sp>
        <p:nvSpPr>
          <p:cNvPr id="30" name="copy-202">
            <a:extLst xmlns:a="http://schemas.openxmlformats.org/drawingml/2006/main">
              <a:ext uri="{FF2B5EF4-FFF2-40B4-BE49-F238E27FC236}">
                <a16:creationId xmlns:a16="http://schemas.microsoft.com/office/drawing/2014/main" id="{40273993-3FD3-4B2E-8904-48B8601C3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972050"/>
            <a:ext cx="49434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400" b="0" spc="-96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Horizonte</a:t>
            </a:r>
          </a:p>
        </p:txBody>
      </p:sp>
      <p:sp>
        <p:nvSpPr>
          <p:cNvPr id="31" name="copy-203">
            <a:extLst xmlns:a="http://schemas.openxmlformats.org/drawingml/2006/main">
              <a:ext uri="{FF2B5EF4-FFF2-40B4-BE49-F238E27FC236}">
                <a16:creationId xmlns:a16="http://schemas.microsoft.com/office/drawing/2014/main" id="{BC8F564E-4636-480C-8E58-98143C38E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467350"/>
            <a:ext cx="49053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200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Objetivos do investidor.</a:t>
            </a:r>
          </a:p>
        </p:txBody>
      </p:sp>
    </p:spTree>
    <p:extLst>
      <p:ext uri="{BB962C8B-B14F-4D97-AF65-F5344CB8AC3E}">
        <p14:creationId xmlns:p14="http://schemas.microsoft.com/office/powerpoint/2010/main" val="92881435"/>
      </p:ext>
    </p:extLst>
  </p:cSld>
</p:sld>
</file>

<file path=ppt/slides/slide9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B1729"/>
            </a:gs>
            <a:gs pos="48000">
              <a:srgbClr val="07111F"/>
            </a:gs>
            <a:gs pos="100000">
              <a:srgbClr val="030A13"/>
            </a:gs>
          </a:gsLst>
          <a:lin ang="252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template-panel-204">
            <a:extLst xmlns:a="http://schemas.openxmlformats.org/drawingml/2006/main">
              <a:ext uri="{FF2B5EF4-FFF2-40B4-BE49-F238E27FC236}">
                <a16:creationId xmlns:a16="http://schemas.microsoft.com/office/drawing/2014/main" id="{45647E8D-CE71-4874-895A-19471C00B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293754">
                  <a:alpha val="80000"/>
                </a:srgbClr>
              </a:gs>
              <a:gs pos="38000">
                <a:srgbClr val="293754">
                  <a:alpha val="0"/>
                </a:srgbClr>
              </a:gs>
              <a:gs pos="100000">
                <a:srgbClr val="293754">
                  <a:alpha val="0"/>
                </a:srgbClr>
              </a:gs>
            </a:gsLst>
            <a:path path="shape">
              <a:fillToRect l="14000" t="82000" r="86000" b="18000"/>
            </a:path>
          </a:gradFill>
          <a:ln xmlns:a="http://schemas.openxmlformats.org/drawingml/2006/main" w="0">
            <a:noFill/>
          </a:ln>
        </p:spPr>
      </p:sp>
      <p:sp>
        <p:nvSpPr>
          <p:cNvPr id="2" name="template-panel-205">
            <a:extLst xmlns:a="http://schemas.openxmlformats.org/drawingml/2006/main">
              <a:ext uri="{FF2B5EF4-FFF2-40B4-BE49-F238E27FC236}">
                <a16:creationId xmlns:a16="http://schemas.microsoft.com/office/drawing/2014/main" id="{13BF1A11-71CA-45D6-B882-9BE2C7A45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C99D66">
                  <a:alpha val="9000"/>
                </a:srgbClr>
              </a:gs>
              <a:gs pos="28000">
                <a:srgbClr val="C99D66">
                  <a:alpha val="0"/>
                </a:srgbClr>
              </a:gs>
              <a:gs pos="100000">
                <a:srgbClr val="C99D66">
                  <a:alpha val="0"/>
                </a:srgbClr>
              </a:gs>
            </a:gsLst>
            <a:path path="shape">
              <a:fillToRect l="74000" t="18000" r="26000" b="82000"/>
            </a:path>
          </a:gra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4233A8-CB64-456C-9C83-A1AFD43653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dfbe152fa84082">
            <a:alphaModFix amt="28000"/>
          </a:blip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template-panel-206">
            <a:extLst xmlns:a="http://schemas.openxmlformats.org/drawingml/2006/main">
              <a:ext uri="{FF2B5EF4-FFF2-40B4-BE49-F238E27FC236}">
                <a16:creationId xmlns:a16="http://schemas.microsoft.com/office/drawing/2014/main" id="{9794CE5B-67C1-4B7E-B031-8DF20E675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11F">
                  <a:alpha val="3360"/>
                </a:srgbClr>
              </a:gs>
              <a:gs pos="100000">
                <a:srgbClr val="07111F">
                  <a:alpha val="1624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A38B7E-F039-4F50-B660-8CD56D76C7F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763bb9ff52455b">
            <a:alphaModFix amt="82000"/>
          </a:blip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58400" y="243840"/>
            <a:ext cx="1402080" cy="615547"/>
          </a:xfrm>
          <a:prstGeom xmlns:a="http://schemas.openxmlformats.org/drawingml/2006/main" prst="rect">
            <a:avLst/>
          </a:prstGeom>
        </p:spPr>
      </p:pic>
      <p:sp>
        <p:nvSpPr>
          <p:cNvPr id="6" name="copy-207">
            <a:extLst xmlns:a="http://schemas.openxmlformats.org/drawingml/2006/main">
              <a:ext uri="{FF2B5EF4-FFF2-40B4-BE49-F238E27FC236}">
                <a16:creationId xmlns:a16="http://schemas.microsoft.com/office/drawing/2014/main" id="{CE7526C1-AE55-4683-B070-BCADCF2CF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23838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09</a:t>
            </a:r>
          </a:p>
        </p:txBody>
      </p:sp>
      <p:sp>
        <p:nvSpPr>
          <p:cNvPr id="7" name="template-panel-208">
            <a:extLst xmlns:a="http://schemas.openxmlformats.org/drawingml/2006/main">
              <a:ext uri="{FF2B5EF4-FFF2-40B4-BE49-F238E27FC236}">
                <a16:creationId xmlns:a16="http://schemas.microsoft.com/office/drawing/2014/main" id="{DC136939-7779-40BE-8C01-6D8A8810E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" y="319088"/>
            <a:ext cx="609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>
              <a:alpha val="46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copy-209">
            <a:extLst xmlns:a="http://schemas.openxmlformats.org/drawingml/2006/main">
              <a:ext uri="{FF2B5EF4-FFF2-40B4-BE49-F238E27FC236}">
                <a16:creationId xmlns:a16="http://schemas.microsoft.com/office/drawing/2014/main" id="{6F9DE811-6AA7-4AA9-8D16-35F0E782B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3555" y="223838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defRPr>
            </a:pPr>
            <a:r>
              <a: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rPr>
              <a:t>ASSESSORIA</a:t>
            </a:r>
          </a:p>
        </p:txBody>
      </p:sp>
      <p:sp>
        <p:nvSpPr>
          <p:cNvPr id="9" name="template-panel-210">
            <a:extLst xmlns:a="http://schemas.openxmlformats.org/drawingml/2006/main">
              <a:ext uri="{FF2B5EF4-FFF2-40B4-BE49-F238E27FC236}">
                <a16:creationId xmlns:a16="http://schemas.microsoft.com/office/drawing/2014/main" id="{EF724A9B-438A-4556-AC26-8E00D988B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6248400"/>
            <a:ext cx="28384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>
              <a:alpha val="78000"/>
            </a:srgbClr>
          </a:solidFill>
          <a:ln xmlns:a="http://schemas.openxmlformats.org/drawingml/2006/main" w="9525">
            <a:solidFill>
              <a:srgbClr val="C99D66">
                <a:alpha val="20000"/>
              </a:srgbClr>
            </a:solidFill>
          </a:ln>
        </p:spPr>
      </p:sp>
      <p:sp>
        <p:nvSpPr>
          <p:cNvPr id="10" name="copy-211">
            <a:extLst xmlns:a="http://schemas.openxmlformats.org/drawingml/2006/main">
              <a:ext uri="{FF2B5EF4-FFF2-40B4-BE49-F238E27FC236}">
                <a16:creationId xmlns:a16="http://schemas.microsoft.com/office/drawing/2014/main" id="{31A68B42-DA53-4C38-8819-EC1C803A4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‹</a:t>
            </a:r>
          </a:p>
        </p:txBody>
      </p:sp>
      <p:sp>
        <p:nvSpPr>
          <p:cNvPr id="11" name="copy-212">
            <a:extLst xmlns:a="http://schemas.openxmlformats.org/drawingml/2006/main">
              <a:ext uri="{FF2B5EF4-FFF2-40B4-BE49-F238E27FC236}">
                <a16:creationId xmlns:a16="http://schemas.microsoft.com/office/drawing/2014/main" id="{5D2EB3C4-A341-40D4-9DF1-D57235145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6419850"/>
            <a:ext cx="6667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pPr>
            <a:r>
              <a: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rPr>
              <a:t>09 / 11</a:t>
            </a:r>
          </a:p>
        </p:txBody>
      </p:sp>
      <p:sp>
        <p:nvSpPr>
          <p:cNvPr id="12" name="template-panel-213">
            <a:extLst xmlns:a="http://schemas.openxmlformats.org/drawingml/2006/main">
              <a:ext uri="{FF2B5EF4-FFF2-40B4-BE49-F238E27FC236}">
                <a16:creationId xmlns:a16="http://schemas.microsoft.com/office/drawing/2014/main" id="{D1AB831E-9038-4C6D-ABF1-91266EF73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1276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8">
              <a:alpha val="18000"/>
            </a:srgbClr>
          </a:solidFill>
          <a:ln xmlns:a="http://schemas.openxmlformats.org/drawingml/2006/main" w="0">
            <a:noFill/>
          </a:ln>
        </p:spPr>
      </p:sp>
      <p:sp>
        <p:nvSpPr>
          <p:cNvPr id="13" name="template-panel-214">
            <a:extLst xmlns:a="http://schemas.openxmlformats.org/drawingml/2006/main">
              <a:ext uri="{FF2B5EF4-FFF2-40B4-BE49-F238E27FC236}">
                <a16:creationId xmlns:a16="http://schemas.microsoft.com/office/drawing/2014/main" id="{0B298F2D-8DE8-4AD2-9B44-1BFDDCA06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1044286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/>
          </a:solidFill>
          <a:ln xmlns:a="http://schemas.openxmlformats.org/drawingml/2006/main" w="0">
            <a:noFill/>
          </a:ln>
        </p:spPr>
      </p:sp>
      <p:sp>
        <p:nvSpPr>
          <p:cNvPr id="14" name="copy-215">
            <a:extLst xmlns:a="http://schemas.openxmlformats.org/drawingml/2006/main">
              <a:ext uri="{FF2B5EF4-FFF2-40B4-BE49-F238E27FC236}">
                <a16:creationId xmlns:a16="http://schemas.microsoft.com/office/drawing/2014/main" id="{F6F698CF-E458-45A9-9346-60974C242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75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›</a:t>
            </a:r>
          </a:p>
        </p:txBody>
      </p:sp>
      <p:sp>
        <p:nvSpPr>
          <p:cNvPr id="15" name="title-10">
            <a:extLst xmlns:a="http://schemas.openxmlformats.org/drawingml/2006/main">
              <a:ext uri="{FF2B5EF4-FFF2-40B4-BE49-F238E27FC236}">
                <a16:creationId xmlns:a16="http://schemas.microsoft.com/office/drawing/2014/main" id="{5A30373B-507D-428B-A87D-8235317AF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04875"/>
            <a:ext cx="1047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2000"/>
              </a:lnSpc>
              <a:buNone/>
              <a:def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Decisões financeiras</a:t>
            </a:r>
          </a:p>
        </p:txBody>
      </p:sp>
      <p:sp>
        <p:nvSpPr>
          <p:cNvPr id="16" name="copy-216">
            <a:extLst xmlns:a="http://schemas.openxmlformats.org/drawingml/2006/main">
              <a:ext uri="{FF2B5EF4-FFF2-40B4-BE49-F238E27FC236}">
                <a16:creationId xmlns:a16="http://schemas.microsoft.com/office/drawing/2014/main" id="{D1418407-9518-49E8-9A0E-1690BA979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88186"/>
            <a:ext cx="1047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2000"/>
              </a:lnSpc>
              <a:buNone/>
              <a:def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com acompanhamento</a:t>
            </a:r>
          </a:p>
        </p:txBody>
      </p:sp>
      <p:sp>
        <p:nvSpPr>
          <p:cNvPr id="17" name="template-panel-217">
            <a:extLst xmlns:a="http://schemas.openxmlformats.org/drawingml/2006/main">
              <a:ext uri="{FF2B5EF4-FFF2-40B4-BE49-F238E27FC236}">
                <a16:creationId xmlns:a16="http://schemas.microsoft.com/office/drawing/2014/main" id="{B0FFBF6C-F745-4B68-9342-ABC15C487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676525"/>
            <a:ext cx="914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>
              <a:alpha val="35000"/>
            </a:srgbClr>
          </a:solidFill>
          <a:ln xmlns:a="http://schemas.openxmlformats.org/drawingml/2006/main" w="0">
            <a:noFill/>
          </a:ln>
        </p:spPr>
      </p:sp>
      <p:sp>
        <p:nvSpPr>
          <p:cNvPr id="18" name="template-panel-218">
            <a:extLst xmlns:a="http://schemas.openxmlformats.org/drawingml/2006/main">
              <a:ext uri="{FF2B5EF4-FFF2-40B4-BE49-F238E27FC236}">
                <a16:creationId xmlns:a16="http://schemas.microsoft.com/office/drawing/2014/main" id="{BF9B6B25-3116-46BC-9A2C-74468B0BB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1495425" y="2647950"/>
            <a:ext cx="57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/>
          </a:solidFill>
          <a:ln xmlns:a="http://schemas.openxmlformats.org/drawingml/2006/main" w="9525">
            <a:solidFill>
              <a:srgbClr val="C99D66">
                <a:alpha val="60000"/>
              </a:srgbClr>
            </a:solidFill>
          </a:ln>
        </p:spPr>
      </p:sp>
      <p:sp>
        <p:nvSpPr>
          <p:cNvPr id="19" name="template-panel-219">
            <a:extLst xmlns:a="http://schemas.openxmlformats.org/drawingml/2006/main">
              <a:ext uri="{FF2B5EF4-FFF2-40B4-BE49-F238E27FC236}">
                <a16:creationId xmlns:a16="http://schemas.microsoft.com/office/drawing/2014/main" id="{23D42FC7-DB09-4032-ACE9-76FE00901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6067425" y="2647950"/>
            <a:ext cx="57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/>
          </a:solidFill>
          <a:ln xmlns:a="http://schemas.openxmlformats.org/drawingml/2006/main" w="9525">
            <a:solidFill>
              <a:srgbClr val="C99D66">
                <a:alpha val="60000"/>
              </a:srgbClr>
            </a:solidFill>
          </a:ln>
        </p:spPr>
      </p:sp>
      <p:sp>
        <p:nvSpPr>
          <p:cNvPr id="20" name="template-panel-220">
            <a:extLst xmlns:a="http://schemas.openxmlformats.org/drawingml/2006/main">
              <a:ext uri="{FF2B5EF4-FFF2-40B4-BE49-F238E27FC236}">
                <a16:creationId xmlns:a16="http://schemas.microsoft.com/office/drawing/2014/main" id="{C3C21D1E-3EFA-495A-AF4B-59A89C943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10639425" y="2647950"/>
            <a:ext cx="57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/>
          </a:solidFill>
          <a:ln xmlns:a="http://schemas.openxmlformats.org/drawingml/2006/main" w="9525">
            <a:solidFill>
              <a:srgbClr val="C99D66">
                <a:alpha val="60000"/>
              </a:srgbClr>
            </a:solidFill>
          </a:ln>
        </p:spPr>
      </p:sp>
      <p:sp>
        <p:nvSpPr>
          <p:cNvPr id="21" name="template-panel-221">
            <a:extLst xmlns:a="http://schemas.openxmlformats.org/drawingml/2006/main">
              <a:ext uri="{FF2B5EF4-FFF2-40B4-BE49-F238E27FC236}">
                <a16:creationId xmlns:a16="http://schemas.microsoft.com/office/drawing/2014/main" id="{154D20C5-9771-44A7-9956-81255E5AA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228975"/>
            <a:ext cx="329374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>
              <a:alpha val="34000"/>
            </a:srgbClr>
          </a:solidFill>
          <a:ln xmlns:a="http://schemas.openxmlformats.org/drawingml/2006/main" w="0">
            <a:noFill/>
          </a:ln>
        </p:spPr>
      </p:sp>
      <p:sp>
        <p:nvSpPr>
          <p:cNvPr id="22" name="copy-222">
            <a:extLst xmlns:a="http://schemas.openxmlformats.org/drawingml/2006/main">
              <a:ext uri="{FF2B5EF4-FFF2-40B4-BE49-F238E27FC236}">
                <a16:creationId xmlns:a16="http://schemas.microsoft.com/office/drawing/2014/main" id="{648F6ED9-FB98-4DFF-8FC8-5D0D27DA5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45757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01</a:t>
            </a:r>
          </a:p>
        </p:txBody>
      </p:sp>
      <p:sp>
        <p:nvSpPr>
          <p:cNvPr id="23" name="copy-223">
            <a:extLst xmlns:a="http://schemas.openxmlformats.org/drawingml/2006/main">
              <a:ext uri="{FF2B5EF4-FFF2-40B4-BE49-F238E27FC236}">
                <a16:creationId xmlns:a16="http://schemas.microsoft.com/office/drawing/2014/main" id="{779F6680-BDB7-4E82-9971-D247955BD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848100"/>
            <a:ext cx="32575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80" b="0" spc="-11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08000"/>
              </a:lnSpc>
              <a:buNone/>
              <a:defRPr sz="2880" b="0" spc="-11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880" b="0" spc="-11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Assessoria</a:t>
            </a:r>
          </a:p>
          <a:p xmlns:a="http://schemas.openxmlformats.org/drawingml/2006/main">
            <a:pPr>
              <a:lnSpc>
                <a:spcPct val="108000"/>
              </a:lnSpc>
              <a:buNone/>
              <a:defRPr sz="2880" b="0" spc="-11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880" b="0" spc="-11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Financeira</a:t>
            </a:r>
          </a:p>
        </p:txBody>
      </p:sp>
      <p:sp>
        <p:nvSpPr>
          <p:cNvPr id="24" name="copy-224">
            <a:extLst xmlns:a="http://schemas.openxmlformats.org/drawingml/2006/main">
              <a:ext uri="{FF2B5EF4-FFF2-40B4-BE49-F238E27FC236}">
                <a16:creationId xmlns:a16="http://schemas.microsoft.com/office/drawing/2014/main" id="{4B042E6A-C82D-4D46-B536-84EBA4D75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000625"/>
            <a:ext cx="317182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13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313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313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Apoio à gestão de caixa, aos indicadores e às decisões financeiras.</a:t>
            </a:r>
          </a:p>
        </p:txBody>
      </p:sp>
      <p:sp>
        <p:nvSpPr>
          <p:cNvPr id="25" name="template-panel-225">
            <a:extLst xmlns:a="http://schemas.openxmlformats.org/drawingml/2006/main">
              <a:ext uri="{FF2B5EF4-FFF2-40B4-BE49-F238E27FC236}">
                <a16:creationId xmlns:a16="http://schemas.microsoft.com/office/drawing/2014/main" id="{83ABA9B3-A05A-45DA-A4A9-36C4FF617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9128" y="3228975"/>
            <a:ext cx="329374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>
              <a:alpha val="34000"/>
            </a:srgbClr>
          </a:solidFill>
          <a:ln xmlns:a="http://schemas.openxmlformats.org/drawingml/2006/main" w="0">
            <a:noFill/>
          </a:ln>
        </p:spPr>
      </p:sp>
      <p:sp>
        <p:nvSpPr>
          <p:cNvPr id="26" name="copy-226">
            <a:extLst xmlns:a="http://schemas.openxmlformats.org/drawingml/2006/main">
              <a:ext uri="{FF2B5EF4-FFF2-40B4-BE49-F238E27FC236}">
                <a16:creationId xmlns:a16="http://schemas.microsoft.com/office/drawing/2014/main" id="{AD67E394-F46B-481A-BF1F-644803FCB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9128" y="345757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02</a:t>
            </a:r>
          </a:p>
        </p:txBody>
      </p:sp>
      <p:sp>
        <p:nvSpPr>
          <p:cNvPr id="27" name="copy-227">
            <a:extLst xmlns:a="http://schemas.openxmlformats.org/drawingml/2006/main">
              <a:ext uri="{FF2B5EF4-FFF2-40B4-BE49-F238E27FC236}">
                <a16:creationId xmlns:a16="http://schemas.microsoft.com/office/drawing/2014/main" id="{19EE3FAF-44EA-42AF-B9CB-5D97A2461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9128" y="3848100"/>
            <a:ext cx="32575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80" b="0" spc="-11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08000"/>
              </a:lnSpc>
              <a:buNone/>
              <a:defRPr sz="2880" b="0" spc="-11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880" b="0" spc="-11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Reestruturação</a:t>
            </a:r>
          </a:p>
          <a:p xmlns:a="http://schemas.openxmlformats.org/drawingml/2006/main">
            <a:pPr>
              <a:lnSpc>
                <a:spcPct val="108000"/>
              </a:lnSpc>
              <a:buNone/>
              <a:defRPr sz="2880" b="0" spc="-11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880" b="0" spc="-11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de Dívidas</a:t>
            </a:r>
          </a:p>
        </p:txBody>
      </p:sp>
      <p:sp>
        <p:nvSpPr>
          <p:cNvPr id="28" name="copy-228">
            <a:extLst xmlns:a="http://schemas.openxmlformats.org/drawingml/2006/main">
              <a:ext uri="{FF2B5EF4-FFF2-40B4-BE49-F238E27FC236}">
                <a16:creationId xmlns:a16="http://schemas.microsoft.com/office/drawing/2014/main" id="{1FA4DB90-19F6-4F24-9B07-1E7366049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9128" y="5000625"/>
            <a:ext cx="317182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13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313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313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Organização dos passivos e alternativas de negociação.</a:t>
            </a:r>
          </a:p>
        </p:txBody>
      </p:sp>
      <p:sp>
        <p:nvSpPr>
          <p:cNvPr id="29" name="template-panel-229">
            <a:extLst xmlns:a="http://schemas.openxmlformats.org/drawingml/2006/main">
              <a:ext uri="{FF2B5EF4-FFF2-40B4-BE49-F238E27FC236}">
                <a16:creationId xmlns:a16="http://schemas.microsoft.com/office/drawing/2014/main" id="{79E9A05B-6827-45F7-AB71-E497553DE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6735" y="3228975"/>
            <a:ext cx="329374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>
              <a:alpha val="34000"/>
            </a:srgbClr>
          </a:solidFill>
          <a:ln xmlns:a="http://schemas.openxmlformats.org/drawingml/2006/main" w="0">
            <a:noFill/>
          </a:ln>
        </p:spPr>
      </p:sp>
      <p:sp>
        <p:nvSpPr>
          <p:cNvPr id="30" name="copy-230">
            <a:extLst xmlns:a="http://schemas.openxmlformats.org/drawingml/2006/main">
              <a:ext uri="{FF2B5EF4-FFF2-40B4-BE49-F238E27FC236}">
                <a16:creationId xmlns:a16="http://schemas.microsoft.com/office/drawing/2014/main" id="{EDDB7C70-7349-4219-915E-353FF8D19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6735" y="345757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03</a:t>
            </a:r>
          </a:p>
        </p:txBody>
      </p:sp>
      <p:sp>
        <p:nvSpPr>
          <p:cNvPr id="31" name="copy-231">
            <a:extLst xmlns:a="http://schemas.openxmlformats.org/drawingml/2006/main">
              <a:ext uri="{FF2B5EF4-FFF2-40B4-BE49-F238E27FC236}">
                <a16:creationId xmlns:a16="http://schemas.microsoft.com/office/drawing/2014/main" id="{9E8FEE39-BF19-42FB-9187-3868B85D1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6735" y="3848100"/>
            <a:ext cx="32575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80" b="0" spc="-11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08000"/>
              </a:lnSpc>
              <a:buNone/>
              <a:defRPr sz="2880" b="0" spc="-11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880" b="0" spc="-11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Consultoria</a:t>
            </a:r>
          </a:p>
          <a:p xmlns:a="http://schemas.openxmlformats.org/drawingml/2006/main">
            <a:pPr>
              <a:lnSpc>
                <a:spcPct val="108000"/>
              </a:lnSpc>
              <a:buNone/>
              <a:defRPr sz="2880" b="0" spc="-11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880" b="0" spc="-11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Financeira</a:t>
            </a:r>
          </a:p>
        </p:txBody>
      </p:sp>
      <p:sp>
        <p:nvSpPr>
          <p:cNvPr id="32" name="copy-232">
            <a:extLst xmlns:a="http://schemas.openxmlformats.org/drawingml/2006/main">
              <a:ext uri="{FF2B5EF4-FFF2-40B4-BE49-F238E27FC236}">
                <a16:creationId xmlns:a16="http://schemas.microsoft.com/office/drawing/2014/main" id="{D2FD058F-8260-4AEE-A787-27EF1AF50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6735" y="5000625"/>
            <a:ext cx="317182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13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313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313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Diagnóstico e projetos para melhoria da gestão financeira.</a:t>
            </a:r>
          </a:p>
        </p:txBody>
      </p:sp>
    </p:spTree>
    <p:extLst>
      <p:ext uri="{BB962C8B-B14F-4D97-AF65-F5344CB8AC3E}">
        <p14:creationId xmlns:p14="http://schemas.microsoft.com/office/powerpoint/2010/main" val="1982640282"/>
      </p:ext>
    </p:extLst>
  </p:cSld>
</p:sld>
</file>

<file path=ppt/slides/slide10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B1729"/>
            </a:gs>
            <a:gs pos="48000">
              <a:srgbClr val="07111F"/>
            </a:gs>
            <a:gs pos="100000">
              <a:srgbClr val="030A13"/>
            </a:gs>
          </a:gsLst>
          <a:lin ang="252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template-panel-233">
            <a:extLst xmlns:a="http://schemas.openxmlformats.org/drawingml/2006/main">
              <a:ext uri="{FF2B5EF4-FFF2-40B4-BE49-F238E27FC236}">
                <a16:creationId xmlns:a16="http://schemas.microsoft.com/office/drawing/2014/main" id="{E1CAFBFE-A516-4A60-8BBE-6E2B4C948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293754">
                  <a:alpha val="80000"/>
                </a:srgbClr>
              </a:gs>
              <a:gs pos="38000">
                <a:srgbClr val="293754">
                  <a:alpha val="0"/>
                </a:srgbClr>
              </a:gs>
              <a:gs pos="100000">
                <a:srgbClr val="293754">
                  <a:alpha val="0"/>
                </a:srgbClr>
              </a:gs>
            </a:gsLst>
            <a:path path="shape">
              <a:fillToRect l="14000" t="82000" r="86000" b="18000"/>
            </a:path>
          </a:gradFill>
          <a:ln xmlns:a="http://schemas.openxmlformats.org/drawingml/2006/main" w="0">
            <a:noFill/>
          </a:ln>
        </p:spPr>
      </p:sp>
      <p:sp>
        <p:nvSpPr>
          <p:cNvPr id="2" name="template-panel-234">
            <a:extLst xmlns:a="http://schemas.openxmlformats.org/drawingml/2006/main">
              <a:ext uri="{FF2B5EF4-FFF2-40B4-BE49-F238E27FC236}">
                <a16:creationId xmlns:a16="http://schemas.microsoft.com/office/drawing/2014/main" id="{9944F0FA-867D-4DB1-9E9C-85F74E47B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C99D66">
                  <a:alpha val="9000"/>
                </a:srgbClr>
              </a:gs>
              <a:gs pos="28000">
                <a:srgbClr val="C99D66">
                  <a:alpha val="0"/>
                </a:srgbClr>
              </a:gs>
              <a:gs pos="100000">
                <a:srgbClr val="C99D66">
                  <a:alpha val="0"/>
                </a:srgbClr>
              </a:gs>
            </a:gsLst>
            <a:path path="shape">
              <a:fillToRect l="74000" t="18000" r="26000" b="82000"/>
            </a:path>
          </a:gra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0D2B28-28B9-49D0-934F-1B3D273672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2a159e0e084787">
            <a:alphaModFix amt="28000"/>
          </a:blip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template-panel-235">
            <a:extLst xmlns:a="http://schemas.openxmlformats.org/drawingml/2006/main">
              <a:ext uri="{FF2B5EF4-FFF2-40B4-BE49-F238E27FC236}">
                <a16:creationId xmlns:a16="http://schemas.microsoft.com/office/drawing/2014/main" id="{2EFC573A-29F8-40A9-80E1-38C3B661D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11F">
                  <a:alpha val="3360"/>
                </a:srgbClr>
              </a:gs>
              <a:gs pos="100000">
                <a:srgbClr val="07111F">
                  <a:alpha val="1624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22501B-93ED-4F99-83B1-D381E544C7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8fb5d4c7924f68">
            <a:alphaModFix amt="82000"/>
          </a:blip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58400" y="243840"/>
            <a:ext cx="1402080" cy="615547"/>
          </a:xfrm>
          <a:prstGeom xmlns:a="http://schemas.openxmlformats.org/drawingml/2006/main" prst="rect">
            <a:avLst/>
          </a:prstGeom>
        </p:spPr>
      </p:pic>
      <p:sp>
        <p:nvSpPr>
          <p:cNvPr id="6" name="copy-236">
            <a:extLst xmlns:a="http://schemas.openxmlformats.org/drawingml/2006/main">
              <a:ext uri="{FF2B5EF4-FFF2-40B4-BE49-F238E27FC236}">
                <a16:creationId xmlns:a16="http://schemas.microsoft.com/office/drawing/2014/main" id="{6CB04C41-86A0-4D2A-9DFB-D062A14C0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23838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40" b="0" spc="118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10</a:t>
            </a:r>
          </a:p>
        </p:txBody>
      </p:sp>
      <p:sp>
        <p:nvSpPr>
          <p:cNvPr id="7" name="template-panel-237">
            <a:extLst xmlns:a="http://schemas.openxmlformats.org/drawingml/2006/main">
              <a:ext uri="{FF2B5EF4-FFF2-40B4-BE49-F238E27FC236}">
                <a16:creationId xmlns:a16="http://schemas.microsoft.com/office/drawing/2014/main" id="{0D99C3E2-6C9C-413D-88FF-77354EE33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" y="319088"/>
            <a:ext cx="609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>
              <a:alpha val="46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copy-238">
            <a:extLst xmlns:a="http://schemas.openxmlformats.org/drawingml/2006/main">
              <a:ext uri="{FF2B5EF4-FFF2-40B4-BE49-F238E27FC236}">
                <a16:creationId xmlns:a16="http://schemas.microsoft.com/office/drawing/2014/main" id="{BD4628BC-B5B3-4369-8344-34A038C6F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3555" y="223838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defRPr>
            </a:pPr>
            <a:r>
              <a:rPr sz="840" b="0" spc="118">
                <a:solidFill>
                  <a:srgbClr val="F4F0E8">
                    <a:alpha val="56000"/>
                  </a:srgbClr>
                </a:solidFill>
                <a:latin typeface="Geist Mono"/>
                <a:ea typeface="Geist Mono"/>
                <a:cs typeface="Geist Mono"/>
              </a:rPr>
              <a:t>NOSSA FORMA DE ATUAR</a:t>
            </a:r>
          </a:p>
        </p:txBody>
      </p:sp>
      <p:sp>
        <p:nvSpPr>
          <p:cNvPr id="9" name="template-panel-239">
            <a:extLst xmlns:a="http://schemas.openxmlformats.org/drawingml/2006/main">
              <a:ext uri="{FF2B5EF4-FFF2-40B4-BE49-F238E27FC236}">
                <a16:creationId xmlns:a16="http://schemas.microsoft.com/office/drawing/2014/main" id="{0D5CD0DE-0872-4626-8D37-14837AE03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6248400"/>
            <a:ext cx="28384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>
              <a:alpha val="78000"/>
            </a:srgbClr>
          </a:solidFill>
          <a:ln xmlns:a="http://schemas.openxmlformats.org/drawingml/2006/main" w="9525">
            <a:solidFill>
              <a:srgbClr val="C99D66">
                <a:alpha val="20000"/>
              </a:srgbClr>
            </a:solidFill>
          </a:ln>
        </p:spPr>
      </p:sp>
      <p:sp>
        <p:nvSpPr>
          <p:cNvPr id="10" name="copy-240">
            <a:extLst xmlns:a="http://schemas.openxmlformats.org/drawingml/2006/main">
              <a:ext uri="{FF2B5EF4-FFF2-40B4-BE49-F238E27FC236}">
                <a16:creationId xmlns:a16="http://schemas.microsoft.com/office/drawing/2014/main" id="{D38392E7-50FF-4C7F-B5CF-40B2290D7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‹</a:t>
            </a:r>
          </a:p>
        </p:txBody>
      </p:sp>
      <p:sp>
        <p:nvSpPr>
          <p:cNvPr id="11" name="copy-241">
            <a:extLst xmlns:a="http://schemas.openxmlformats.org/drawingml/2006/main">
              <a:ext uri="{FF2B5EF4-FFF2-40B4-BE49-F238E27FC236}">
                <a16:creationId xmlns:a16="http://schemas.microsoft.com/office/drawing/2014/main" id="{A03F2573-62BA-4338-BAD8-570671B9A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6419850"/>
            <a:ext cx="6667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pPr>
            <a:r>
              <a: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rPr>
              <a:t>10 / 11</a:t>
            </a:r>
          </a:p>
        </p:txBody>
      </p:sp>
      <p:sp>
        <p:nvSpPr>
          <p:cNvPr id="12" name="template-panel-242">
            <a:extLst xmlns:a="http://schemas.openxmlformats.org/drawingml/2006/main">
              <a:ext uri="{FF2B5EF4-FFF2-40B4-BE49-F238E27FC236}">
                <a16:creationId xmlns:a16="http://schemas.microsoft.com/office/drawing/2014/main" id="{C9A40E4A-A39D-4F2C-839E-0E75FC0E2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1276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8">
              <a:alpha val="18000"/>
            </a:srgbClr>
          </a:solidFill>
          <a:ln xmlns:a="http://schemas.openxmlformats.org/drawingml/2006/main" w="0">
            <a:noFill/>
          </a:ln>
        </p:spPr>
      </p:sp>
      <p:sp>
        <p:nvSpPr>
          <p:cNvPr id="13" name="template-panel-243">
            <a:extLst xmlns:a="http://schemas.openxmlformats.org/drawingml/2006/main">
              <a:ext uri="{FF2B5EF4-FFF2-40B4-BE49-F238E27FC236}">
                <a16:creationId xmlns:a16="http://schemas.microsoft.com/office/drawing/2014/main" id="{81396286-A2CE-46F8-B633-B0670EE0B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1160318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/>
          </a:solidFill>
          <a:ln xmlns:a="http://schemas.openxmlformats.org/drawingml/2006/main" w="0">
            <a:noFill/>
          </a:ln>
        </p:spPr>
      </p:sp>
      <p:sp>
        <p:nvSpPr>
          <p:cNvPr id="14" name="copy-244">
            <a:extLst xmlns:a="http://schemas.openxmlformats.org/drawingml/2006/main">
              <a:ext uri="{FF2B5EF4-FFF2-40B4-BE49-F238E27FC236}">
                <a16:creationId xmlns:a16="http://schemas.microsoft.com/office/drawing/2014/main" id="{DF67BA46-EC80-4449-85DB-5FE6611F0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75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›</a:t>
            </a:r>
          </a:p>
        </p:txBody>
      </p:sp>
      <p:sp>
        <p:nvSpPr>
          <p:cNvPr id="15" name="title-11">
            <a:extLst xmlns:a="http://schemas.openxmlformats.org/drawingml/2006/main">
              <a:ext uri="{FF2B5EF4-FFF2-40B4-BE49-F238E27FC236}">
                <a16:creationId xmlns:a16="http://schemas.microsoft.com/office/drawing/2014/main" id="{E0889FF0-2820-489C-A2BF-27755767F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04875"/>
            <a:ext cx="1047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2000"/>
              </a:lnSpc>
              <a:buNone/>
              <a:def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spc="-275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Uma jornada orientada</a:t>
            </a:r>
          </a:p>
        </p:txBody>
      </p:sp>
      <p:sp>
        <p:nvSpPr>
          <p:cNvPr id="16" name="copy-245">
            <a:extLst xmlns:a="http://schemas.openxmlformats.org/drawingml/2006/main">
              <a:ext uri="{FF2B5EF4-FFF2-40B4-BE49-F238E27FC236}">
                <a16:creationId xmlns:a16="http://schemas.microsoft.com/office/drawing/2014/main" id="{AEF38BC4-85EA-4EE8-A6B0-7B49FD75D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88186"/>
            <a:ext cx="1047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2000"/>
              </a:lnSpc>
              <a:buNone/>
              <a:def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i="1" spc="-275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pelo seu objetivo</a:t>
            </a:r>
          </a:p>
        </p:txBody>
      </p:sp>
      <p:sp>
        <p:nvSpPr>
          <p:cNvPr id="17" name="template-panel-246">
            <a:extLst xmlns:a="http://schemas.openxmlformats.org/drawingml/2006/main">
              <a:ext uri="{FF2B5EF4-FFF2-40B4-BE49-F238E27FC236}">
                <a16:creationId xmlns:a16="http://schemas.microsoft.com/office/drawing/2014/main" id="{B67BBCCC-80F4-4AB7-B1CD-13FBBCB38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133725"/>
            <a:ext cx="1072896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>
              <a:alpha val="44000"/>
            </a:srgbClr>
          </a:solidFill>
          <a:ln xmlns:a="http://schemas.openxmlformats.org/drawingml/2006/main" w="0">
            <a:noFill/>
          </a:ln>
        </p:spPr>
      </p:sp>
      <p:sp>
        <p:nvSpPr>
          <p:cNvPr id="18" name="copy-247">
            <a:extLst xmlns:a="http://schemas.openxmlformats.org/drawingml/2006/main">
              <a:ext uri="{FF2B5EF4-FFF2-40B4-BE49-F238E27FC236}">
                <a16:creationId xmlns:a16="http://schemas.microsoft.com/office/drawing/2014/main" id="{A423B318-FA23-413E-B36B-D390413F8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" y="3390900"/>
            <a:ext cx="2238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1" spc="118">
                <a:solidFill>
                  <a:srgbClr val="F4F0E8">
                    <a:alpha val="40000"/>
                  </a:srgbClr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1" spc="118">
                <a:solidFill>
                  <a:srgbClr val="F4F0E8">
                    <a:alpha val="40000"/>
                  </a:srgbClr>
                </a:solidFill>
                <a:latin typeface="Geist Mono"/>
                <a:ea typeface="Geist Mono"/>
                <a:cs typeface="Geist Mono"/>
              </a:defRPr>
            </a:pPr>
            <a:r>
              <a:rPr sz="840" b="1" spc="118">
                <a:solidFill>
                  <a:srgbClr val="F4F0E8">
                    <a:alpha val="40000"/>
                  </a:srgbClr>
                </a:solidFill>
                <a:latin typeface="Geist Mono"/>
                <a:ea typeface="Geist Mono"/>
                <a:cs typeface="Geist Mono"/>
              </a:rPr>
              <a:t>01</a:t>
            </a:r>
          </a:p>
        </p:txBody>
      </p:sp>
      <p:sp>
        <p:nvSpPr>
          <p:cNvPr id="19" name="copy-248">
            <a:extLst xmlns:a="http://schemas.openxmlformats.org/drawingml/2006/main">
              <a:ext uri="{FF2B5EF4-FFF2-40B4-BE49-F238E27FC236}">
                <a16:creationId xmlns:a16="http://schemas.microsoft.com/office/drawing/2014/main" id="{E850D2CB-BA9B-44F8-AC76-3DB34E1E5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" y="384810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 spc="-111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2775" b="0" spc="-111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775" b="0" spc="-111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Entender</a:t>
            </a:r>
          </a:p>
        </p:txBody>
      </p:sp>
      <p:sp>
        <p:nvSpPr>
          <p:cNvPr id="20" name="copy-249">
            <a:extLst xmlns:a="http://schemas.openxmlformats.org/drawingml/2006/main">
              <a:ext uri="{FF2B5EF4-FFF2-40B4-BE49-F238E27FC236}">
                <a16:creationId xmlns:a16="http://schemas.microsoft.com/office/drawing/2014/main" id="{114B29C0-7758-4897-BCFE-317BB5CA9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" y="4514850"/>
            <a:ext cx="23717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275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Objetivo, contexto</a:t>
            </a:r>
          </a:p>
          <a:p xmlns:a="http://schemas.openxmlformats.org/drawingml/2006/main">
            <a:pPr>
              <a:lnSpc>
                <a:spcPct val="140000"/>
              </a:lnSpc>
              <a:buNone/>
              <a:defRPr sz="1275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e informações essenciais.</a:t>
            </a:r>
          </a:p>
        </p:txBody>
      </p:sp>
      <p:sp>
        <p:nvSpPr>
          <p:cNvPr id="21" name="template-panel-250">
            <a:extLst xmlns:a="http://schemas.openxmlformats.org/drawingml/2006/main">
              <a:ext uri="{FF2B5EF4-FFF2-40B4-BE49-F238E27FC236}">
                <a16:creationId xmlns:a16="http://schemas.microsoft.com/office/drawing/2014/main" id="{DE1A0203-3B2D-41D4-8065-C2E6124E3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3760" y="3143250"/>
            <a:ext cx="9525" cy="2009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8">
              <a:alpha val="10000"/>
            </a:srgbClr>
          </a:solidFill>
          <a:ln xmlns:a="http://schemas.openxmlformats.org/drawingml/2006/main" w="0">
            <a:noFill/>
          </a:ln>
        </p:spPr>
      </p:sp>
      <p:sp>
        <p:nvSpPr>
          <p:cNvPr id="22" name="copy-251">
            <a:extLst xmlns:a="http://schemas.openxmlformats.org/drawingml/2006/main">
              <a:ext uri="{FF2B5EF4-FFF2-40B4-BE49-F238E27FC236}">
                <a16:creationId xmlns:a16="http://schemas.microsoft.com/office/drawing/2014/main" id="{F87E48AE-6502-448E-885A-F8599F92B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2835" y="3390900"/>
            <a:ext cx="2238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1" spc="118">
                <a:solidFill>
                  <a:srgbClr val="F4F0E8">
                    <a:alpha val="40000"/>
                  </a:srgbClr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1" spc="118">
                <a:solidFill>
                  <a:srgbClr val="F4F0E8">
                    <a:alpha val="40000"/>
                  </a:srgbClr>
                </a:solidFill>
                <a:latin typeface="Geist Mono"/>
                <a:ea typeface="Geist Mono"/>
                <a:cs typeface="Geist Mono"/>
              </a:defRPr>
            </a:pPr>
            <a:r>
              <a:rPr sz="840" b="1" spc="118">
                <a:solidFill>
                  <a:srgbClr val="F4F0E8">
                    <a:alpha val="40000"/>
                  </a:srgbClr>
                </a:solidFill>
                <a:latin typeface="Geist Mono"/>
                <a:ea typeface="Geist Mono"/>
                <a:cs typeface="Geist Mono"/>
              </a:rPr>
              <a:t>02</a:t>
            </a:r>
          </a:p>
        </p:txBody>
      </p:sp>
      <p:sp>
        <p:nvSpPr>
          <p:cNvPr id="23" name="copy-252">
            <a:extLst xmlns:a="http://schemas.openxmlformats.org/drawingml/2006/main">
              <a:ext uri="{FF2B5EF4-FFF2-40B4-BE49-F238E27FC236}">
                <a16:creationId xmlns:a16="http://schemas.microsoft.com/office/drawing/2014/main" id="{A159EA9B-0949-4D26-98D2-2849FE8ED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2835" y="384810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 spc="-111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2775" b="0" spc="-111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775" b="0" spc="-111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Estruturar</a:t>
            </a:r>
          </a:p>
        </p:txBody>
      </p:sp>
      <p:sp>
        <p:nvSpPr>
          <p:cNvPr id="24" name="copy-253">
            <a:extLst xmlns:a="http://schemas.openxmlformats.org/drawingml/2006/main">
              <a:ext uri="{FF2B5EF4-FFF2-40B4-BE49-F238E27FC236}">
                <a16:creationId xmlns:a16="http://schemas.microsoft.com/office/drawing/2014/main" id="{CE8127EB-9A6D-4C3D-92B4-4B05B2798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2835" y="4514850"/>
            <a:ext cx="23717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275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Alternativas alinhadas</a:t>
            </a:r>
          </a:p>
          <a:p xmlns:a="http://schemas.openxmlformats.org/drawingml/2006/main">
            <a:pPr>
              <a:lnSpc>
                <a:spcPct val="140000"/>
              </a:lnSpc>
              <a:buNone/>
              <a:defRPr sz="1275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ao perfil e à necessidade.</a:t>
            </a:r>
          </a:p>
        </p:txBody>
      </p:sp>
      <p:sp>
        <p:nvSpPr>
          <p:cNvPr id="25" name="template-panel-254">
            <a:extLst xmlns:a="http://schemas.openxmlformats.org/drawingml/2006/main">
              <a:ext uri="{FF2B5EF4-FFF2-40B4-BE49-F238E27FC236}">
                <a16:creationId xmlns:a16="http://schemas.microsoft.com/office/drawing/2014/main" id="{23A59CA1-317D-42BA-92A8-6802C6E23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43250"/>
            <a:ext cx="9525" cy="2009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8">
              <a:alpha val="10000"/>
            </a:srgbClr>
          </a:solidFill>
          <a:ln xmlns:a="http://schemas.openxmlformats.org/drawingml/2006/main" w="0">
            <a:noFill/>
          </a:ln>
        </p:spPr>
      </p:sp>
      <p:sp>
        <p:nvSpPr>
          <p:cNvPr id="26" name="copy-255">
            <a:extLst xmlns:a="http://schemas.openxmlformats.org/drawingml/2006/main">
              <a:ext uri="{FF2B5EF4-FFF2-40B4-BE49-F238E27FC236}">
                <a16:creationId xmlns:a16="http://schemas.microsoft.com/office/drawing/2014/main" id="{B061A5D6-B105-4B6D-9AD1-499305870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390900"/>
            <a:ext cx="2238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1" spc="118">
                <a:solidFill>
                  <a:srgbClr val="F4F0E8">
                    <a:alpha val="40000"/>
                  </a:srgbClr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1" spc="118">
                <a:solidFill>
                  <a:srgbClr val="F4F0E8">
                    <a:alpha val="40000"/>
                  </a:srgbClr>
                </a:solidFill>
                <a:latin typeface="Geist Mono"/>
                <a:ea typeface="Geist Mono"/>
                <a:cs typeface="Geist Mono"/>
              </a:defRPr>
            </a:pPr>
            <a:r>
              <a:rPr sz="840" b="1" spc="118">
                <a:solidFill>
                  <a:srgbClr val="F4F0E8">
                    <a:alpha val="40000"/>
                  </a:srgbClr>
                </a:solidFill>
                <a:latin typeface="Geist Mono"/>
                <a:ea typeface="Geist Mono"/>
                <a:cs typeface="Geist Mono"/>
              </a:rPr>
              <a:t>03</a:t>
            </a:r>
          </a:p>
        </p:txBody>
      </p:sp>
      <p:sp>
        <p:nvSpPr>
          <p:cNvPr id="27" name="copy-256">
            <a:extLst xmlns:a="http://schemas.openxmlformats.org/drawingml/2006/main">
              <a:ext uri="{FF2B5EF4-FFF2-40B4-BE49-F238E27FC236}">
                <a16:creationId xmlns:a16="http://schemas.microsoft.com/office/drawing/2014/main" id="{86C6C955-18D5-4AB3-80F6-6203C1109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84810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 spc="-111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2775" b="0" spc="-111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775" b="0" spc="-111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Conectar</a:t>
            </a:r>
          </a:p>
        </p:txBody>
      </p:sp>
      <p:sp>
        <p:nvSpPr>
          <p:cNvPr id="28" name="copy-257">
            <a:extLst xmlns:a="http://schemas.openxmlformats.org/drawingml/2006/main">
              <a:ext uri="{FF2B5EF4-FFF2-40B4-BE49-F238E27FC236}">
                <a16:creationId xmlns:a16="http://schemas.microsoft.com/office/drawing/2014/main" id="{91028848-605B-449C-8382-1BA7CE9C2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4514850"/>
            <a:ext cx="23717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275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Instituições e soluções</a:t>
            </a:r>
          </a:p>
          <a:p xmlns:a="http://schemas.openxmlformats.org/drawingml/2006/main">
            <a:pPr>
              <a:lnSpc>
                <a:spcPct val="140000"/>
              </a:lnSpc>
              <a:buNone/>
              <a:defRPr sz="1275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com aderência ao caso.</a:t>
            </a:r>
          </a:p>
        </p:txBody>
      </p:sp>
      <p:sp>
        <p:nvSpPr>
          <p:cNvPr id="29" name="template-panel-258">
            <a:extLst xmlns:a="http://schemas.openxmlformats.org/drawingml/2006/main">
              <a:ext uri="{FF2B5EF4-FFF2-40B4-BE49-F238E27FC236}">
                <a16:creationId xmlns:a16="http://schemas.microsoft.com/office/drawing/2014/main" id="{B096E033-2603-41E8-B9BD-241C92AF6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3143250"/>
            <a:ext cx="9525" cy="2009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8">
              <a:alpha val="10000"/>
            </a:srgbClr>
          </a:solidFill>
          <a:ln xmlns:a="http://schemas.openxmlformats.org/drawingml/2006/main" w="0">
            <a:noFill/>
          </a:ln>
        </p:spPr>
      </p:sp>
      <p:sp>
        <p:nvSpPr>
          <p:cNvPr id="30" name="copy-259">
            <a:extLst xmlns:a="http://schemas.openxmlformats.org/drawingml/2006/main">
              <a:ext uri="{FF2B5EF4-FFF2-40B4-BE49-F238E27FC236}">
                <a16:creationId xmlns:a16="http://schemas.microsoft.com/office/drawing/2014/main" id="{AC58EE02-4015-4924-BE71-AB17B98B3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7315" y="3390900"/>
            <a:ext cx="2238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40" b="1" spc="118">
                <a:solidFill>
                  <a:srgbClr val="F4F0E8">
                    <a:alpha val="40000"/>
                  </a:srgbClr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40" b="1" spc="118">
                <a:solidFill>
                  <a:srgbClr val="F4F0E8">
                    <a:alpha val="40000"/>
                  </a:srgbClr>
                </a:solidFill>
                <a:latin typeface="Geist Mono"/>
                <a:ea typeface="Geist Mono"/>
                <a:cs typeface="Geist Mono"/>
              </a:defRPr>
            </a:pPr>
            <a:r>
              <a:rPr sz="840" b="1" spc="118">
                <a:solidFill>
                  <a:srgbClr val="F4F0E8">
                    <a:alpha val="40000"/>
                  </a:srgbClr>
                </a:solidFill>
                <a:latin typeface="Geist Mono"/>
                <a:ea typeface="Geist Mono"/>
                <a:cs typeface="Geist Mono"/>
              </a:rPr>
              <a:t>04</a:t>
            </a:r>
          </a:p>
        </p:txBody>
      </p:sp>
      <p:sp>
        <p:nvSpPr>
          <p:cNvPr id="31" name="copy-260">
            <a:extLst xmlns:a="http://schemas.openxmlformats.org/drawingml/2006/main">
              <a:ext uri="{FF2B5EF4-FFF2-40B4-BE49-F238E27FC236}">
                <a16:creationId xmlns:a16="http://schemas.microsoft.com/office/drawing/2014/main" id="{35AAE049-47B5-474C-93ED-6D77B5CB2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7315" y="384810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 spc="-111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110000"/>
              </a:lnSpc>
              <a:buNone/>
              <a:defRPr sz="2775" b="0" spc="-111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2775" b="0" spc="-111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Acompanhar</a:t>
            </a:r>
          </a:p>
        </p:txBody>
      </p:sp>
      <p:sp>
        <p:nvSpPr>
          <p:cNvPr id="32" name="copy-261">
            <a:extLst xmlns:a="http://schemas.openxmlformats.org/drawingml/2006/main">
              <a:ext uri="{FF2B5EF4-FFF2-40B4-BE49-F238E27FC236}">
                <a16:creationId xmlns:a16="http://schemas.microsoft.com/office/drawing/2014/main" id="{AFA0C2FB-62C9-4399-A90B-7722FE1AA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7315" y="4514850"/>
            <a:ext cx="23717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275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Organização das etapas</a:t>
            </a:r>
          </a:p>
          <a:p xmlns:a="http://schemas.openxmlformats.org/drawingml/2006/main">
            <a:pPr>
              <a:lnSpc>
                <a:spcPct val="140000"/>
              </a:lnSpc>
              <a:buNone/>
              <a:defRPr sz="1275" b="0">
                <a:solidFill>
                  <a:srgbClr val="AEB7C5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AEB7C5"/>
                </a:solidFill>
                <a:latin typeface="Geist"/>
                <a:ea typeface="Geist"/>
                <a:cs typeface="Geist"/>
              </a:rPr>
              <a:t>e condução do processo.</a:t>
            </a:r>
          </a:p>
        </p:txBody>
      </p:sp>
      <p:sp>
        <p:nvSpPr>
          <p:cNvPr id="33" name="template-panel-262">
            <a:extLst xmlns:a="http://schemas.openxmlformats.org/drawingml/2006/main">
              <a:ext uri="{FF2B5EF4-FFF2-40B4-BE49-F238E27FC236}">
                <a16:creationId xmlns:a16="http://schemas.microsoft.com/office/drawing/2014/main" id="{1EDD6DD4-362D-4027-B397-6181B94DB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543550"/>
            <a:ext cx="1072896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9D66">
                <a:alpha val="22000"/>
              </a:srgbClr>
            </a:solidFill>
          </a:ln>
        </p:spPr>
      </p:sp>
      <p:sp>
        <p:nvSpPr>
          <p:cNvPr id="34" name="copy-263">
            <a:extLst xmlns:a="http://schemas.openxmlformats.org/drawingml/2006/main">
              <a:ext uri="{FF2B5EF4-FFF2-40B4-BE49-F238E27FC236}">
                <a16:creationId xmlns:a16="http://schemas.microsoft.com/office/drawing/2014/main" id="{2920882F-B298-418B-91B0-C38C2FC50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" y="5657850"/>
            <a:ext cx="100965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275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pPr>
            <a:r>
              <a:rPr sz="1275" b="0">
                <a:solidFill>
                  <a:srgbClr val="D7DCE4"/>
                </a:solidFill>
                <a:latin typeface="Geist"/>
                <a:ea typeface="Geist"/>
                <a:cs typeface="Geist"/>
              </a:rPr>
              <a:t>Tecnologia na organização das informações. Proximidade nas decisões.</a:t>
            </a:r>
          </a:p>
        </p:txBody>
      </p:sp>
    </p:spTree>
    <p:extLst>
      <p:ext uri="{BB962C8B-B14F-4D97-AF65-F5344CB8AC3E}">
        <p14:creationId xmlns:p14="http://schemas.microsoft.com/office/powerpoint/2010/main" val="958497684"/>
      </p:ext>
    </p:extLst>
  </p:cSld>
</p:sld>
</file>

<file path=ppt/slides/slide11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B1729"/>
            </a:gs>
            <a:gs pos="48000">
              <a:srgbClr val="07111F"/>
            </a:gs>
            <a:gs pos="100000">
              <a:srgbClr val="030A13"/>
            </a:gs>
          </a:gsLst>
          <a:lin ang="252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emplate-panel-264">
            <a:extLst xmlns:a="http://schemas.openxmlformats.org/drawingml/2006/main">
              <a:ext uri="{FF2B5EF4-FFF2-40B4-BE49-F238E27FC236}">
                <a16:creationId xmlns:a16="http://schemas.microsoft.com/office/drawing/2014/main" id="{12B27C0A-F7F0-430C-868D-6A237B99B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293754">
                  <a:alpha val="80000"/>
                </a:srgbClr>
              </a:gs>
              <a:gs pos="38000">
                <a:srgbClr val="293754">
                  <a:alpha val="0"/>
                </a:srgbClr>
              </a:gs>
              <a:gs pos="100000">
                <a:srgbClr val="293754">
                  <a:alpha val="0"/>
                </a:srgbClr>
              </a:gs>
            </a:gsLst>
            <a:path path="shape">
              <a:fillToRect l="14000" t="82000" r="86000" b="18000"/>
            </a:path>
          </a:gradFill>
          <a:ln xmlns:a="http://schemas.openxmlformats.org/drawingml/2006/main" w="0">
            <a:noFill/>
          </a:ln>
        </p:spPr>
      </p:sp>
      <p:sp>
        <p:nvSpPr>
          <p:cNvPr id="2" name="template-panel-265">
            <a:extLst xmlns:a="http://schemas.openxmlformats.org/drawingml/2006/main">
              <a:ext uri="{FF2B5EF4-FFF2-40B4-BE49-F238E27FC236}">
                <a16:creationId xmlns:a16="http://schemas.microsoft.com/office/drawing/2014/main" id="{799E0E18-F234-4691-AA1E-A1351822D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C99D66">
                  <a:alpha val="9000"/>
                </a:srgbClr>
              </a:gs>
              <a:gs pos="28000">
                <a:srgbClr val="C99D66">
                  <a:alpha val="0"/>
                </a:srgbClr>
              </a:gs>
              <a:gs pos="100000">
                <a:srgbClr val="C99D66">
                  <a:alpha val="0"/>
                </a:srgbClr>
              </a:gs>
            </a:gsLst>
            <a:path path="shape">
              <a:fillToRect l="74000" t="18000" r="26000" b="82000"/>
            </a:path>
          </a:gra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14DC3C-E946-4011-BDF0-7E339AD87A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1d05de029e4580">
            <a:alphaModFix amt="28000"/>
          </a:blip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template-panel-266">
            <a:extLst xmlns:a="http://schemas.openxmlformats.org/drawingml/2006/main">
              <a:ext uri="{FF2B5EF4-FFF2-40B4-BE49-F238E27FC236}">
                <a16:creationId xmlns:a16="http://schemas.microsoft.com/office/drawing/2014/main" id="{D9BA7D17-C2EF-425E-80DC-0FA8BFC18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11F">
                  <a:alpha val="3360"/>
                </a:srgbClr>
              </a:gs>
              <a:gs pos="100000">
                <a:srgbClr val="07111F">
                  <a:alpha val="1624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0ED775-090C-4214-A3A3-DCBBF0D9F0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3480e0ba9e4f6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6" name="template-panel-267">
            <a:extLst xmlns:a="http://schemas.openxmlformats.org/drawingml/2006/main">
              <a:ext uri="{FF2B5EF4-FFF2-40B4-BE49-F238E27FC236}">
                <a16:creationId xmlns:a16="http://schemas.microsoft.com/office/drawing/2014/main" id="{2532F84D-C10E-405B-ACA3-944DF6713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11F">
                  <a:alpha val="98000"/>
                </a:srgbClr>
              </a:gs>
              <a:gs pos="43000">
                <a:srgbClr val="07111F">
                  <a:alpha val="85000"/>
                </a:srgbClr>
              </a:gs>
              <a:gs pos="78000">
                <a:srgbClr val="07111F">
                  <a:alpha val="20000"/>
                </a:srgbClr>
              </a:gs>
              <a:gs pos="100000">
                <a:srgbClr val="07111F">
                  <a:alpha val="2000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sp>
        <p:nvSpPr>
          <p:cNvPr id="7" name="template-panel-268">
            <a:extLst xmlns:a="http://schemas.openxmlformats.org/drawingml/2006/main">
              <a:ext uri="{FF2B5EF4-FFF2-40B4-BE49-F238E27FC236}">
                <a16:creationId xmlns:a16="http://schemas.microsoft.com/office/drawing/2014/main" id="{E9E9846D-4CEA-4A9E-81C7-860A7DF5C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11F">
                  <a:alpha val="0"/>
                </a:srgbClr>
              </a:gs>
              <a:gs pos="55000">
                <a:srgbClr val="07111F">
                  <a:alpha val="0"/>
                </a:srgbClr>
              </a:gs>
              <a:gs pos="100000">
                <a:srgbClr val="07111F">
                  <a:alpha val="58000"/>
                </a:srgbClr>
              </a:gs>
            </a:gsLst>
            <a:lin ang="5400000"/>
          </a:gradFill>
          <a:ln xmlns:a="http://schemas.openxmlformats.org/drawingml/2006/main" w="0">
            <a:noFill/>
          </a:ln>
        </p:spPr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014711-DE46-4F6F-9273-14C4FC81CB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7ac01c157d4c3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1520" y="426720"/>
            <a:ext cx="1706880" cy="749362"/>
          </a:xfrm>
          <a:prstGeom xmlns:a="http://schemas.openxmlformats.org/drawingml/2006/main" prst="rect">
            <a:avLst/>
          </a:prstGeom>
        </p:spPr>
      </p:pic>
      <p:sp>
        <p:nvSpPr>
          <p:cNvPr id="9" name="copy-269">
            <a:extLst xmlns:a="http://schemas.openxmlformats.org/drawingml/2006/main">
              <a:ext uri="{FF2B5EF4-FFF2-40B4-BE49-F238E27FC236}">
                <a16:creationId xmlns:a16="http://schemas.microsoft.com/office/drawing/2014/main" id="{FC6899F1-E44B-4C82-B8BE-F562CCB56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69545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CRÉDITO / INVESTIMENTOS / ASSESSORIA</a:t>
            </a:r>
          </a:p>
        </p:txBody>
      </p:sp>
      <p:sp>
        <p:nvSpPr>
          <p:cNvPr id="10" name="copy-270">
            <a:extLst xmlns:a="http://schemas.openxmlformats.org/drawingml/2006/main">
              <a:ext uri="{FF2B5EF4-FFF2-40B4-BE49-F238E27FC236}">
                <a16:creationId xmlns:a16="http://schemas.microsoft.com/office/drawing/2014/main" id="{A6411368-4234-485B-BB18-C6CCFCD5F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000250"/>
            <a:ext cx="6286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spc="-300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0000"/>
              </a:lnSpc>
              <a:buNone/>
              <a:defRPr sz="4992" b="0" spc="-300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spc="-300">
                <a:solidFill>
                  <a:srgbClr val="F4F0E8"/>
                </a:solidFill>
                <a:latin typeface="Iowan Old Style"/>
                <a:ea typeface="Iowan Old Style"/>
                <a:cs typeface="Iowan Old Style"/>
              </a:rPr>
              <a:t>Uma conversa sobre</a:t>
            </a:r>
          </a:p>
        </p:txBody>
      </p:sp>
      <p:sp>
        <p:nvSpPr>
          <p:cNvPr id="11" name="copy-271">
            <a:extLst xmlns:a="http://schemas.openxmlformats.org/drawingml/2006/main">
              <a:ext uri="{FF2B5EF4-FFF2-40B4-BE49-F238E27FC236}">
                <a16:creationId xmlns:a16="http://schemas.microsoft.com/office/drawing/2014/main" id="{162CD3F2-7259-4500-BF41-4A2B2FCBF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581275"/>
            <a:ext cx="64198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92" b="0" i="1" spc="-300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defPPr>
          </a:lstStyle>
          <a:p xmlns:a="http://schemas.openxmlformats.org/drawingml/2006/main">
            <a:pPr>
              <a:lnSpc>
                <a:spcPct val="90000"/>
              </a:lnSpc>
              <a:buNone/>
              <a:defRPr sz="4992" b="0" i="1" spc="-300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defRPr>
            </a:pPr>
            <a:r>
              <a:rPr sz="4992" b="0" i="1" spc="-300">
                <a:solidFill>
                  <a:srgbClr val="C99D66"/>
                </a:solidFill>
                <a:latin typeface="Iowan Old Style"/>
                <a:ea typeface="Iowan Old Style"/>
                <a:cs typeface="Iowan Old Style"/>
              </a:rPr>
              <a:t>seus próximos objetivos</a:t>
            </a:r>
          </a:p>
        </p:txBody>
      </p:sp>
      <p:sp>
        <p:nvSpPr>
          <p:cNvPr id="12" name="template-panel-272">
            <a:extLst xmlns:a="http://schemas.openxmlformats.org/drawingml/2006/main">
              <a:ext uri="{FF2B5EF4-FFF2-40B4-BE49-F238E27FC236}">
                <a16:creationId xmlns:a16="http://schemas.microsoft.com/office/drawing/2014/main" id="{134936EA-DB44-43AE-88C3-62DCE47B3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609975"/>
            <a:ext cx="54197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>
              <a:alpha val="42000"/>
            </a:srgbClr>
          </a:solidFill>
          <a:ln xmlns:a="http://schemas.openxmlformats.org/drawingml/2006/main" w="0">
            <a:noFill/>
          </a:ln>
        </p:spPr>
      </p:sp>
      <p:sp>
        <p:nvSpPr>
          <p:cNvPr id="13" name="copy-273">
            <a:extLst xmlns:a="http://schemas.openxmlformats.org/drawingml/2006/main">
              <a:ext uri="{FF2B5EF4-FFF2-40B4-BE49-F238E27FC236}">
                <a16:creationId xmlns:a16="http://schemas.microsoft.com/office/drawing/2014/main" id="{F72CBD8E-E546-4703-AC31-6C97E3FAB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895725"/>
            <a:ext cx="2428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TELEFONE</a:t>
            </a:r>
          </a:p>
        </p:txBody>
      </p:sp>
      <p:sp>
        <p:nvSpPr>
          <p:cNvPr id="14" name="copy-274">
            <a:extLst xmlns:a="http://schemas.openxmlformats.org/drawingml/2006/main">
              <a:ext uri="{FF2B5EF4-FFF2-40B4-BE49-F238E27FC236}">
                <a16:creationId xmlns:a16="http://schemas.microsoft.com/office/drawing/2014/main" id="{2C9DA804-5C30-4A01-95DD-FFDA31BBC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152900"/>
            <a:ext cx="26574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80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680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680" b="0">
                <a:solidFill>
                  <a:srgbClr val="F4F0E8"/>
                </a:solidFill>
                <a:latin typeface="Geist"/>
                <a:ea typeface="Geist"/>
                <a:cs typeface="Geist"/>
                <a:hlinkClick xmlns:r="http://schemas.openxmlformats.org/officeDocument/2006/relationships" r:id="R9f5050c8f84143c3"/>
              </a:rPr>
              <a:t>(11) 3164-1239</a:t>
            </a:r>
          </a:p>
        </p:txBody>
      </p:sp>
      <p:sp>
        <p:nvSpPr>
          <p:cNvPr id="15" name="copy-275">
            <a:extLst xmlns:a="http://schemas.openxmlformats.org/drawingml/2006/main">
              <a:ext uri="{FF2B5EF4-FFF2-40B4-BE49-F238E27FC236}">
                <a16:creationId xmlns:a16="http://schemas.microsoft.com/office/drawing/2014/main" id="{9D322678-EAD9-4E9F-9138-C52DA462E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895725"/>
            <a:ext cx="3295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E-MAIL</a:t>
            </a:r>
          </a:p>
        </p:txBody>
      </p:sp>
      <p:sp>
        <p:nvSpPr>
          <p:cNvPr id="16" name="copy-276">
            <a:extLst xmlns:a="http://schemas.openxmlformats.org/drawingml/2006/main">
              <a:ext uri="{FF2B5EF4-FFF2-40B4-BE49-F238E27FC236}">
                <a16:creationId xmlns:a16="http://schemas.microsoft.com/office/drawing/2014/main" id="{2EFDC7DD-A3D4-4202-BD7A-48E96FBDB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4171950"/>
            <a:ext cx="3467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80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380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380" b="0">
                <a:solidFill>
                  <a:srgbClr val="F4F0E8"/>
                </a:solidFill>
                <a:latin typeface="Geist"/>
                <a:ea typeface="Geist"/>
                <a:cs typeface="Geist"/>
                <a:hlinkClick xmlns:r="http://schemas.openxmlformats.org/officeDocument/2006/relationships" r:id="R9f7bf151bd084215"/>
              </a:rPr>
              <a:t>adm@uruscapital.com.br</a:t>
            </a:r>
          </a:p>
        </p:txBody>
      </p:sp>
      <p:sp>
        <p:nvSpPr>
          <p:cNvPr id="17" name="copy-277">
            <a:extLst xmlns:a="http://schemas.openxmlformats.org/drawingml/2006/main">
              <a:ext uri="{FF2B5EF4-FFF2-40B4-BE49-F238E27FC236}">
                <a16:creationId xmlns:a16="http://schemas.microsoft.com/office/drawing/2014/main" id="{FEF408AE-5D7B-4DC5-8832-EA620802B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8768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ENDEREÇO COMERCIAL</a:t>
            </a:r>
          </a:p>
        </p:txBody>
      </p:sp>
      <p:sp>
        <p:nvSpPr>
          <p:cNvPr id="18" name="copy-278">
            <a:extLst xmlns:a="http://schemas.openxmlformats.org/drawingml/2006/main">
              <a:ext uri="{FF2B5EF4-FFF2-40B4-BE49-F238E27FC236}">
                <a16:creationId xmlns:a16="http://schemas.microsoft.com/office/drawing/2014/main" id="{3594B8D3-B2D9-40D2-A547-23CAAE7FB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153025"/>
            <a:ext cx="2571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38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538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pPr>
            <a:r>
              <a:rPr sz="1538" b="0">
                <a:solidFill>
                  <a:srgbClr val="D7DCE4"/>
                </a:solidFill>
                <a:latin typeface="Geist"/>
                <a:ea typeface="Geist"/>
                <a:cs typeface="Geist"/>
              </a:rPr>
              <a:t>Alameda Rio Negro, 503</a:t>
            </a:r>
          </a:p>
          <a:p xmlns:a="http://schemas.openxmlformats.org/drawingml/2006/main">
            <a:pPr>
              <a:lnSpc>
                <a:spcPct val="140000"/>
              </a:lnSpc>
              <a:buNone/>
              <a:defRPr sz="1538" b="0">
                <a:solidFill>
                  <a:srgbClr val="D7DCE4"/>
                </a:solidFill>
                <a:latin typeface="Geist"/>
                <a:ea typeface="Geist"/>
                <a:cs typeface="Geist"/>
              </a:defRPr>
            </a:pPr>
            <a:r>
              <a:rPr sz="1538" b="0">
                <a:solidFill>
                  <a:srgbClr val="D7DCE4"/>
                </a:solidFill>
                <a:latin typeface="Geist"/>
                <a:ea typeface="Geist"/>
                <a:cs typeface="Geist"/>
              </a:rPr>
              <a:t>Alphaville, Barueri, SP</a:t>
            </a:r>
          </a:p>
        </p:txBody>
      </p:sp>
      <p:sp>
        <p:nvSpPr>
          <p:cNvPr id="19" name="copy-279">
            <a:extLst xmlns:a="http://schemas.openxmlformats.org/drawingml/2006/main">
              <a:ext uri="{FF2B5EF4-FFF2-40B4-BE49-F238E27FC236}">
                <a16:creationId xmlns:a16="http://schemas.microsoft.com/office/drawing/2014/main" id="{F45B9DB3-5586-4212-A2E9-CFBF6FDC5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5153025"/>
            <a:ext cx="314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38" b="0" spc="0">
                <a:solidFill>
                  <a:srgbClr val="D7DCE4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1538" b="0" spc="0">
                <a:solidFill>
                  <a:srgbClr val="D7DCE4"/>
                </a:solidFill>
                <a:latin typeface="Geist"/>
                <a:ea typeface="Geist"/>
                <a:cs typeface="Geist"/>
              </a:defRPr>
            </a:pPr>
            <a:r>
              <a:rPr sz="1538" b="0" spc="0">
                <a:solidFill>
                  <a:srgbClr val="D7DCE4"/>
                </a:solidFill>
                <a:latin typeface="Geist"/>
                <a:ea typeface="Geist"/>
                <a:cs typeface="Geist"/>
                <a:hlinkClick xmlns:r="http://schemas.openxmlformats.org/officeDocument/2006/relationships" r:id="Rb2bf73f9a2a74114"/>
              </a:rPr>
              <a:t>uruscapital.com.br</a:t>
            </a:r>
          </a:p>
        </p:txBody>
      </p:sp>
      <p:sp>
        <p:nvSpPr>
          <p:cNvPr id="20" name="template-panel-280">
            <a:extLst xmlns:a="http://schemas.openxmlformats.org/drawingml/2006/main">
              <a:ext uri="{FF2B5EF4-FFF2-40B4-BE49-F238E27FC236}">
                <a16:creationId xmlns:a16="http://schemas.microsoft.com/office/drawing/2014/main" id="{3881EE38-F2E3-437E-90CC-E61EA8446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6248400"/>
            <a:ext cx="28384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>
              <a:alpha val="78000"/>
            </a:srgbClr>
          </a:solidFill>
          <a:ln xmlns:a="http://schemas.openxmlformats.org/drawingml/2006/main" w="9525">
            <a:solidFill>
              <a:srgbClr val="C99D66">
                <a:alpha val="20000"/>
              </a:srgbClr>
            </a:solidFill>
          </a:ln>
        </p:spPr>
      </p:sp>
      <p:sp>
        <p:nvSpPr>
          <p:cNvPr id="21" name="copy-281">
            <a:extLst xmlns:a="http://schemas.openxmlformats.org/drawingml/2006/main">
              <a:ext uri="{FF2B5EF4-FFF2-40B4-BE49-F238E27FC236}">
                <a16:creationId xmlns:a16="http://schemas.microsoft.com/office/drawing/2014/main" id="{84B0310A-0E86-4374-865D-549FBD157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/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/>
                </a:solidFill>
                <a:latin typeface="Geist"/>
                <a:ea typeface="Geist"/>
                <a:cs typeface="Geist"/>
              </a:rPr>
              <a:t>‹</a:t>
            </a:r>
          </a:p>
        </p:txBody>
      </p:sp>
      <p:sp>
        <p:nvSpPr>
          <p:cNvPr id="22" name="copy-282">
            <a:extLst xmlns:a="http://schemas.openxmlformats.org/drawingml/2006/main">
              <a:ext uri="{FF2B5EF4-FFF2-40B4-BE49-F238E27FC236}">
                <a16:creationId xmlns:a16="http://schemas.microsoft.com/office/drawing/2014/main" id="{1FCF996B-6353-4EC3-AD2D-16662F52A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6419850"/>
            <a:ext cx="6667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defRPr>
            </a:pPr>
            <a:r>
              <a:rPr sz="864" b="0" spc="69">
                <a:solidFill>
                  <a:srgbClr val="F4F0E8"/>
                </a:solidFill>
                <a:latin typeface="Geist Mono"/>
                <a:ea typeface="Geist Mono"/>
                <a:cs typeface="Geist Mono"/>
              </a:rPr>
              <a:t>11 / 11</a:t>
            </a:r>
          </a:p>
        </p:txBody>
      </p:sp>
      <p:sp>
        <p:nvSpPr>
          <p:cNvPr id="23" name="template-panel-283">
            <a:extLst xmlns:a="http://schemas.openxmlformats.org/drawingml/2006/main">
              <a:ext uri="{FF2B5EF4-FFF2-40B4-BE49-F238E27FC236}">
                <a16:creationId xmlns:a16="http://schemas.microsoft.com/office/drawing/2014/main" id="{2103911F-BCC7-497E-AF29-372EF426B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1276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8">
              <a:alpha val="18000"/>
            </a:srgbClr>
          </a:solidFill>
          <a:ln xmlns:a="http://schemas.openxmlformats.org/drawingml/2006/main" w="0">
            <a:noFill/>
          </a:ln>
        </p:spPr>
      </p:sp>
      <p:sp>
        <p:nvSpPr>
          <p:cNvPr id="24" name="template-panel-284">
            <a:extLst xmlns:a="http://schemas.openxmlformats.org/drawingml/2006/main">
              <a:ext uri="{FF2B5EF4-FFF2-40B4-BE49-F238E27FC236}">
                <a16:creationId xmlns:a16="http://schemas.microsoft.com/office/drawing/2014/main" id="{0666C437-D188-4B58-B965-0654E3D05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6467475"/>
            <a:ext cx="1276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9D66"/>
          </a:solidFill>
          <a:ln xmlns:a="http://schemas.openxmlformats.org/drawingml/2006/main" w="0">
            <a:noFill/>
          </a:ln>
        </p:spPr>
      </p:sp>
      <p:sp>
        <p:nvSpPr>
          <p:cNvPr id="25" name="copy-285">
            <a:extLst xmlns:a="http://schemas.openxmlformats.org/drawingml/2006/main">
              <a:ext uri="{FF2B5EF4-FFF2-40B4-BE49-F238E27FC236}">
                <a16:creationId xmlns:a16="http://schemas.microsoft.com/office/drawing/2014/main" id="{C3F79D22-4C4B-44F3-B636-383B003B2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75" y="6324600"/>
            <a:ext cx="219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4F0E8">
                    <a:alpha val="24000"/>
                  </a:srgbClr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5" b="0">
                <a:solidFill>
                  <a:srgbClr val="F4F0E8">
                    <a:alpha val="24000"/>
                  </a:srgbClr>
                </a:solidFill>
                <a:latin typeface="Geist"/>
                <a:ea typeface="Geist"/>
                <a:cs typeface="Geist"/>
              </a:defRPr>
            </a:pPr>
            <a:r>
              <a:rPr sz="1875" b="0">
                <a:solidFill>
                  <a:srgbClr val="F4F0E8">
                    <a:alpha val="24000"/>
                  </a:srgbClr>
                </a:solidFill>
                <a:latin typeface="Geist"/>
                <a:ea typeface="Geist"/>
                <a:cs typeface="Geist"/>
              </a:rPr>
              <a:t>›</a:t>
            </a:r>
          </a:p>
        </p:txBody>
      </p:sp>
      <p:sp>
        <p:nvSpPr>
          <p:cNvPr id="27" name="site-label">
            <a:extLst xmlns:a="http://schemas.openxmlformats.org/drawingml/2006/main">
              <a:ext uri="{FF2B5EF4-FFF2-40B4-BE49-F238E27FC236}">
                <a16:creationId xmlns:a16="http://schemas.microsoft.com/office/drawing/2014/main" id="{1C292916-CF28-4413-8B36-71F0E24D1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487680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defPPr>
          </a:lstStyle>
          <a:p xmlns:a="http://schemas.openxmlformats.org/drawingml/2006/main">
            <a:pPr>
              <a:lnSpc>
                <a:spcPct val="140000"/>
              </a:lnSpc>
              <a:buNone/>
              <a:def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defRPr>
            </a:pPr>
            <a:r>
              <a:rPr sz="864" b="1" spc="121">
                <a:solidFill>
                  <a:srgbClr val="C99D66"/>
                </a:solidFill>
                <a:latin typeface="Geist Mono"/>
                <a:ea typeface="Geist Mono"/>
                <a:cs typeface="Geist Mono"/>
              </a:rPr>
              <a:t>SITE</a:t>
            </a:r>
          </a:p>
        </p:txBody>
      </p:sp>
    </p:spTree>
    <p:extLst>
      <p:ext uri="{BB962C8B-B14F-4D97-AF65-F5344CB8AC3E}">
        <p14:creationId xmlns:p14="http://schemas.microsoft.com/office/powerpoint/2010/main" val="1853805122"/>
      </p:ext>
    </p:extLst>
  </p:cSld>
</p:sld>
</file>

<file path=ppt/theme/theme1.xml><?xml version="1.0" encoding="utf-8"?>
<a:theme xmlns:a="http://schemas.openxmlformats.org/drawingml/2006/main" name="ChatGPT">
  <a:themeElements>
    <a:clrScheme name="Urus Capital — modelo original G4">
      <a:dk1>
        <a:srgbClr val="07111F"/>
      </a:dk1>
      <a:lt1>
        <a:srgbClr val="F4F0E8"/>
      </a:lt1>
      <a:dk2>
        <a:srgbClr val="1F2A44"/>
      </a:dk2>
      <a:lt2>
        <a:srgbClr val="FFFFFF"/>
      </a:lt2>
      <a:accent1>
        <a:srgbClr val="C99D66"/>
      </a:accent1>
      <a:accent2>
        <a:srgbClr val="1F2A44"/>
      </a:accent2>
      <a:accent3>
        <a:srgbClr val="91805B"/>
      </a:accent3>
      <a:accent4>
        <a:srgbClr val="AEB7C5"/>
      </a:accent4>
      <a:accent5>
        <a:srgbClr val="293754"/>
      </a:accent5>
      <a:accent6>
        <a:srgbClr val="F4F0E8"/>
      </a:accent6>
      <a:hlink>
        <a:srgbClr val="F4F0E8"/>
      </a:hlink>
      <a:folHlink>
        <a:srgbClr val="F4F0E8"/>
      </a:folHlink>
    </a:clrScheme>
    <a:fontScheme name="">
      <a:majorFont>
        <a:latin typeface="Geist"/>
        <a:ea typeface=""/>
        <a:cs typeface=""/>
      </a:majorFont>
      <a:minorFont>
        <a:latin typeface="Geist"/>
        <a:ea typeface=""/>
        <a:cs typeface=""/>
      </a:minorFont>
    </a:fontScheme>
    <a:fmtScheme name="Urus Capital — modelo original G4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2026-10-13T20:46:01.8200000Z</dcterms:created>
  <dcterms:modified xsi:type="dcterms:W3CDTF">2026-10-13T20:46:01.8200000Z</dcterms:modified>
</coreProperties>
</file>